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emi Bold"/>
      <p:regular r:id="rId17"/>
    </p:embeddedFont>
    <p:embeddedFont>
      <p:font typeface="Nunito Semi Bold"/>
      <p:regular r:id="rId18"/>
    </p:embeddedFont>
    <p:embeddedFont>
      <p:font typeface="Nunito Semi Bold"/>
      <p:regular r:id="rId19"/>
    </p:embeddedFont>
    <p:embeddedFont>
      <p:font typeface="Nunito Semi Bold"/>
      <p:regular r:id="rId20"/>
    </p:embeddedFont>
    <p:embeddedFont>
      <p:font typeface="PT Sans"/>
      <p:regular r:id="rId21"/>
    </p:embeddedFont>
    <p:embeddedFont>
      <p:font typeface="PT Sans"/>
      <p:regular r:id="rId22"/>
    </p:embeddedFont>
    <p:embeddedFont>
      <p:font typeface="PT Sans"/>
      <p:regular r:id="rId23"/>
    </p:embeddedFont>
    <p:embeddedFont>
      <p:font typeface="PT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sv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slideLayout" Target="../slideLayouts/slideLayout7.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465189"/>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Unlocking Real-Time Insights with Apache Pinot</a:t>
            </a:r>
            <a:endParaRPr lang="en-US" sz="4400" dirty="0"/>
          </a:p>
        </p:txBody>
      </p:sp>
      <p:sp>
        <p:nvSpPr>
          <p:cNvPr id="4" name="Text 1"/>
          <p:cNvSpPr/>
          <p:nvPr/>
        </p:nvSpPr>
        <p:spPr>
          <a:xfrm>
            <a:off x="837724" y="4232196"/>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In today's fast-paced digital world, the ability to make instant, data-driven decisions is paramount. This presentation will explore the critical need for real-time analytics and introduce Apache Pinot as a powerful solution for achieving low-latency, scalable insights from vast datasets.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4485" y="647581"/>
            <a:ext cx="7855029" cy="1082993"/>
          </a:xfrm>
          <a:prstGeom prst="rect">
            <a:avLst/>
          </a:prstGeom>
          <a:noFill/>
          <a:ln/>
        </p:spPr>
        <p:txBody>
          <a:bodyPr wrap="square" lIns="0" tIns="0" rIns="0" bIns="0" rtlCol="0" anchor="t"/>
          <a:lstStyle/>
          <a:p>
            <a:pPr algn="l" indent="0" marL="0">
              <a:lnSpc>
                <a:spcPts val="4250"/>
              </a:lnSpc>
              <a:buNone/>
            </a:pPr>
            <a:r>
              <a:rPr lang="en-US" sz="3400" dirty="0">
                <a:solidFill>
                  <a:srgbClr val="00002E"/>
                </a:solidFill>
                <a:latin typeface="Nunito Semi Bold" pitchFamily="34" charset="0"/>
                <a:ea typeface="Nunito Semi Bold" pitchFamily="34" charset="-122"/>
                <a:cs typeface="Nunito Semi Bold" pitchFamily="34" charset="-120"/>
              </a:rPr>
              <a:t>Conclusion: Powering Real-Time Decisions</a:t>
            </a:r>
            <a:endParaRPr lang="en-US" sz="3400" dirty="0"/>
          </a:p>
        </p:txBody>
      </p:sp>
      <p:sp>
        <p:nvSpPr>
          <p:cNvPr id="4" name="Text 1"/>
          <p:cNvSpPr/>
          <p:nvPr/>
        </p:nvSpPr>
        <p:spPr>
          <a:xfrm>
            <a:off x="644485" y="2006679"/>
            <a:ext cx="7855029" cy="884039"/>
          </a:xfrm>
          <a:prstGeom prst="rect">
            <a:avLst/>
          </a:prstGeom>
          <a:noFill/>
          <a:ln/>
        </p:spPr>
        <p:txBody>
          <a:bodyPr wrap="square" lIns="0" tIns="0" rIns="0" bIns="0" rtlCol="0" anchor="t"/>
          <a:lstStyle/>
          <a:p>
            <a:pPr algn="l" indent="0" marL="0">
              <a:lnSpc>
                <a:spcPts val="2300"/>
              </a:lnSpc>
              <a:buNone/>
            </a:pPr>
            <a:r>
              <a:rPr lang="en-US" sz="1400" dirty="0">
                <a:solidFill>
                  <a:srgbClr val="00002E"/>
                </a:solidFill>
                <a:latin typeface="PT Sans" pitchFamily="34" charset="0"/>
                <a:ea typeface="PT Sans" pitchFamily="34" charset="-122"/>
                <a:cs typeface="PT Sans" pitchFamily="34" charset="-120"/>
              </a:rPr>
              <a:t>Apache Pinot stands as a testament to the evolving needs of data analytics. By addressing the limitations of traditional systems, it empowers organizations to unlock immediate insights from their data, driving faster, more informed decisions.</a:t>
            </a:r>
            <a:endParaRPr lang="en-US" sz="1400" dirty="0"/>
          </a:p>
        </p:txBody>
      </p:sp>
      <p:sp>
        <p:nvSpPr>
          <p:cNvPr id="5" name="Shape 2"/>
          <p:cNvSpPr/>
          <p:nvPr/>
        </p:nvSpPr>
        <p:spPr>
          <a:xfrm>
            <a:off x="644485" y="3097768"/>
            <a:ext cx="7855029" cy="3017877"/>
          </a:xfrm>
          <a:prstGeom prst="roundRect">
            <a:avLst>
              <a:gd name="adj" fmla="val 9152"/>
            </a:avLst>
          </a:prstGeom>
          <a:solidFill>
            <a:srgbClr val="F3F3FF"/>
          </a:solidFill>
          <a:ln w="22860">
            <a:solidFill>
              <a:srgbClr val="2D4DF2"/>
            </a:solidFill>
            <a:prstDash val="solid"/>
          </a:ln>
        </p:spPr>
      </p:sp>
      <p:sp>
        <p:nvSpPr>
          <p:cNvPr id="6" name="Shape 3"/>
          <p:cNvSpPr/>
          <p:nvPr/>
        </p:nvSpPr>
        <p:spPr>
          <a:xfrm>
            <a:off x="667345" y="3120628"/>
            <a:ext cx="3904655" cy="1633418"/>
          </a:xfrm>
          <a:prstGeom prst="roundRect">
            <a:avLst>
              <a:gd name="adj" fmla="val 16910"/>
            </a:avLst>
          </a:prstGeom>
          <a:solidFill>
            <a:srgbClr val="F3F3FF"/>
          </a:solidFill>
          <a:ln/>
        </p:spPr>
      </p:sp>
      <p:sp>
        <p:nvSpPr>
          <p:cNvPr id="7" name="Text 4"/>
          <p:cNvSpPr/>
          <p:nvPr/>
        </p:nvSpPr>
        <p:spPr>
          <a:xfrm>
            <a:off x="851416" y="3304699"/>
            <a:ext cx="2166342" cy="270867"/>
          </a:xfrm>
          <a:prstGeom prst="rect">
            <a:avLst/>
          </a:prstGeom>
          <a:noFill/>
          <a:ln/>
        </p:spPr>
        <p:txBody>
          <a:bodyPr wrap="none" lIns="0" tIns="0" rIns="0" bIns="0" rtlCol="0" anchor="t"/>
          <a:lstStyle/>
          <a:p>
            <a:pPr algn="l" indent="0" marL="0">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Problem Solved</a:t>
            </a:r>
            <a:endParaRPr lang="en-US" sz="1700" dirty="0"/>
          </a:p>
        </p:txBody>
      </p:sp>
      <p:sp>
        <p:nvSpPr>
          <p:cNvPr id="8" name="Text 5"/>
          <p:cNvSpPr/>
          <p:nvPr/>
        </p:nvSpPr>
        <p:spPr>
          <a:xfrm>
            <a:off x="851416" y="3685937"/>
            <a:ext cx="3536513" cy="589359"/>
          </a:xfrm>
          <a:prstGeom prst="rect">
            <a:avLst/>
          </a:prstGeom>
          <a:noFill/>
          <a:ln/>
        </p:spPr>
        <p:txBody>
          <a:bodyPr wrap="square" lIns="0" tIns="0" rIns="0" bIns="0" rtlCol="0" anchor="t"/>
          <a:lstStyle/>
          <a:p>
            <a:pPr algn="l" indent="0" marL="0">
              <a:lnSpc>
                <a:spcPts val="2300"/>
              </a:lnSpc>
              <a:buNone/>
            </a:pPr>
            <a:r>
              <a:rPr lang="en-US" sz="1400" dirty="0">
                <a:solidFill>
                  <a:srgbClr val="00002E"/>
                </a:solidFill>
                <a:latin typeface="PT Sans" pitchFamily="34" charset="0"/>
                <a:ea typeface="PT Sans" pitchFamily="34" charset="-122"/>
                <a:cs typeface="PT Sans" pitchFamily="34" charset="-120"/>
              </a:rPr>
              <a:t>Provides low-latency, scalable analytics on massive streaming and batch datasets.</a:t>
            </a:r>
            <a:endParaRPr lang="en-US" sz="1400" dirty="0"/>
          </a:p>
        </p:txBody>
      </p:sp>
      <p:sp>
        <p:nvSpPr>
          <p:cNvPr id="9" name="Shape 6"/>
          <p:cNvSpPr/>
          <p:nvPr/>
        </p:nvSpPr>
        <p:spPr>
          <a:xfrm>
            <a:off x="4572000" y="3120628"/>
            <a:ext cx="3904655" cy="1633418"/>
          </a:xfrm>
          <a:prstGeom prst="rect">
            <a:avLst/>
          </a:prstGeom>
          <a:solidFill>
            <a:srgbClr val="F3F3FF"/>
          </a:solidFill>
          <a:ln/>
        </p:spPr>
      </p:sp>
      <p:sp>
        <p:nvSpPr>
          <p:cNvPr id="10" name="Shape 7"/>
          <p:cNvSpPr/>
          <p:nvPr/>
        </p:nvSpPr>
        <p:spPr>
          <a:xfrm>
            <a:off x="4572000" y="3120628"/>
            <a:ext cx="22860" cy="1633418"/>
          </a:xfrm>
          <a:prstGeom prst="roundRect">
            <a:avLst>
              <a:gd name="adj" fmla="val 1208264"/>
            </a:avLst>
          </a:prstGeom>
          <a:solidFill>
            <a:srgbClr val="1AA5FA"/>
          </a:solidFill>
          <a:ln/>
        </p:spPr>
      </p:sp>
      <p:sp>
        <p:nvSpPr>
          <p:cNvPr id="11" name="Text 8"/>
          <p:cNvSpPr/>
          <p:nvPr/>
        </p:nvSpPr>
        <p:spPr>
          <a:xfrm>
            <a:off x="4756071" y="3304699"/>
            <a:ext cx="2166342" cy="270867"/>
          </a:xfrm>
          <a:prstGeom prst="rect">
            <a:avLst/>
          </a:prstGeom>
          <a:noFill/>
          <a:ln/>
        </p:spPr>
        <p:txBody>
          <a:bodyPr wrap="none" lIns="0" tIns="0" rIns="0" bIns="0" rtlCol="0" anchor="t"/>
          <a:lstStyle/>
          <a:p>
            <a:pPr algn="l" indent="0" marL="0">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Key Advantages</a:t>
            </a:r>
            <a:endParaRPr lang="en-US" sz="1700" dirty="0"/>
          </a:p>
        </p:txBody>
      </p:sp>
      <p:sp>
        <p:nvSpPr>
          <p:cNvPr id="12" name="Text 9"/>
          <p:cNvSpPr/>
          <p:nvPr/>
        </p:nvSpPr>
        <p:spPr>
          <a:xfrm>
            <a:off x="4756071" y="3685937"/>
            <a:ext cx="3536513" cy="884039"/>
          </a:xfrm>
          <a:prstGeom prst="rect">
            <a:avLst/>
          </a:prstGeom>
          <a:noFill/>
          <a:ln/>
        </p:spPr>
        <p:txBody>
          <a:bodyPr wrap="square" lIns="0" tIns="0" rIns="0" bIns="0" rtlCol="0" anchor="t"/>
          <a:lstStyle/>
          <a:p>
            <a:pPr algn="l" indent="0" marL="0">
              <a:lnSpc>
                <a:spcPts val="2300"/>
              </a:lnSpc>
              <a:buNone/>
            </a:pPr>
            <a:r>
              <a:rPr lang="en-US" sz="1400" dirty="0">
                <a:solidFill>
                  <a:srgbClr val="00002E"/>
                </a:solidFill>
                <a:latin typeface="PT Sans" pitchFamily="34" charset="0"/>
                <a:ea typeface="PT Sans" pitchFamily="34" charset="-122"/>
                <a:cs typeface="PT Sans" pitchFamily="34" charset="-120"/>
              </a:rPr>
              <a:t>Millisecond latency, horizontal scalability, flexible schemas, and seamless data integration.</a:t>
            </a:r>
            <a:endParaRPr lang="en-US" sz="1400" dirty="0"/>
          </a:p>
        </p:txBody>
      </p:sp>
      <p:sp>
        <p:nvSpPr>
          <p:cNvPr id="13" name="Shape 10"/>
          <p:cNvSpPr/>
          <p:nvPr/>
        </p:nvSpPr>
        <p:spPr>
          <a:xfrm>
            <a:off x="667345" y="4754047"/>
            <a:ext cx="7809309" cy="1338739"/>
          </a:xfrm>
          <a:prstGeom prst="rect">
            <a:avLst/>
          </a:prstGeom>
          <a:solidFill>
            <a:srgbClr val="F3F3FF"/>
          </a:solidFill>
          <a:ln/>
        </p:spPr>
      </p:sp>
      <p:sp>
        <p:nvSpPr>
          <p:cNvPr id="14" name="Shape 11"/>
          <p:cNvSpPr/>
          <p:nvPr/>
        </p:nvSpPr>
        <p:spPr>
          <a:xfrm>
            <a:off x="667345" y="4754047"/>
            <a:ext cx="7809309" cy="22860"/>
          </a:xfrm>
          <a:prstGeom prst="roundRect">
            <a:avLst>
              <a:gd name="adj" fmla="val 1208264"/>
            </a:avLst>
          </a:prstGeom>
          <a:solidFill>
            <a:srgbClr val="F34CD8"/>
          </a:solidFill>
          <a:ln/>
        </p:spPr>
      </p:sp>
      <p:sp>
        <p:nvSpPr>
          <p:cNvPr id="15" name="Text 12"/>
          <p:cNvSpPr/>
          <p:nvPr/>
        </p:nvSpPr>
        <p:spPr>
          <a:xfrm>
            <a:off x="851416" y="4938117"/>
            <a:ext cx="2166342" cy="270867"/>
          </a:xfrm>
          <a:prstGeom prst="rect">
            <a:avLst/>
          </a:prstGeom>
          <a:noFill/>
          <a:ln/>
        </p:spPr>
        <p:txBody>
          <a:bodyPr wrap="none" lIns="0" tIns="0" rIns="0" bIns="0" rtlCol="0" anchor="t"/>
          <a:lstStyle/>
          <a:p>
            <a:pPr algn="l" indent="0" marL="0">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Considerations</a:t>
            </a:r>
            <a:endParaRPr lang="en-US" sz="1700" dirty="0"/>
          </a:p>
        </p:txBody>
      </p:sp>
      <p:sp>
        <p:nvSpPr>
          <p:cNvPr id="16" name="Text 13"/>
          <p:cNvSpPr/>
          <p:nvPr/>
        </p:nvSpPr>
        <p:spPr>
          <a:xfrm>
            <a:off x="851416" y="5319355"/>
            <a:ext cx="7441168" cy="589359"/>
          </a:xfrm>
          <a:prstGeom prst="rect">
            <a:avLst/>
          </a:prstGeom>
          <a:noFill/>
          <a:ln/>
        </p:spPr>
        <p:txBody>
          <a:bodyPr wrap="square" lIns="0" tIns="0" rIns="0" bIns="0" rtlCol="0" anchor="t"/>
          <a:lstStyle/>
          <a:p>
            <a:pPr algn="l" indent="0" marL="0">
              <a:lnSpc>
                <a:spcPts val="2300"/>
              </a:lnSpc>
              <a:buNone/>
            </a:pPr>
            <a:r>
              <a:rPr lang="en-US" sz="1400" dirty="0">
                <a:solidFill>
                  <a:srgbClr val="00002E"/>
                </a:solidFill>
                <a:latin typeface="PT Sans" pitchFamily="34" charset="0"/>
                <a:ea typeface="PT Sans" pitchFamily="34" charset="-122"/>
                <a:cs typeface="PT Sans" pitchFamily="34" charset="-120"/>
              </a:rPr>
              <a:t>Requires careful setup and understanding of its distributed nature, best for analytical workloads.</a:t>
            </a:r>
            <a:endParaRPr lang="en-US" sz="1400" dirty="0"/>
          </a:p>
        </p:txBody>
      </p:sp>
      <p:sp>
        <p:nvSpPr>
          <p:cNvPr id="17" name="Text 14"/>
          <p:cNvSpPr/>
          <p:nvPr/>
        </p:nvSpPr>
        <p:spPr>
          <a:xfrm>
            <a:off x="644485" y="6391751"/>
            <a:ext cx="2599611" cy="324802"/>
          </a:xfrm>
          <a:prstGeom prst="rect">
            <a:avLst/>
          </a:prstGeom>
          <a:noFill/>
          <a:ln/>
        </p:spPr>
        <p:txBody>
          <a:bodyPr wrap="none" lIns="0" tIns="0" rIns="0" bIns="0" rtlCol="0" anchor="t"/>
          <a:lstStyle/>
          <a:p>
            <a:pPr algn="l" indent="0" marL="0">
              <a:lnSpc>
                <a:spcPts val="2550"/>
              </a:lnSpc>
              <a:buNone/>
            </a:pPr>
            <a:r>
              <a:rPr lang="en-US" sz="2000" dirty="0">
                <a:solidFill>
                  <a:srgbClr val="00002E"/>
                </a:solidFill>
                <a:latin typeface="Nunito Semi Bold" pitchFamily="34" charset="0"/>
                <a:ea typeface="Nunito Semi Bold" pitchFamily="34" charset="-122"/>
                <a:cs typeface="Nunito Semi Bold" pitchFamily="34" charset="-120"/>
              </a:rPr>
              <a:t>Further Exploration</a:t>
            </a:r>
            <a:endParaRPr lang="en-US" sz="2000" dirty="0"/>
          </a:p>
        </p:txBody>
      </p:sp>
      <p:sp>
        <p:nvSpPr>
          <p:cNvPr id="18" name="Text 15"/>
          <p:cNvSpPr/>
          <p:nvPr/>
        </p:nvSpPr>
        <p:spPr>
          <a:xfrm>
            <a:off x="644485" y="6992660"/>
            <a:ext cx="7855029" cy="589359"/>
          </a:xfrm>
          <a:prstGeom prst="rect">
            <a:avLst/>
          </a:prstGeom>
          <a:noFill/>
          <a:ln/>
        </p:spPr>
        <p:txBody>
          <a:bodyPr wrap="square" lIns="0" tIns="0" rIns="0" bIns="0" rtlCol="0" anchor="t"/>
          <a:lstStyle/>
          <a:p>
            <a:pPr algn="l" indent="0" marL="0">
              <a:lnSpc>
                <a:spcPts val="2300"/>
              </a:lnSpc>
              <a:buNone/>
            </a:pPr>
            <a:r>
              <a:rPr lang="en-US" sz="1400" dirty="0">
                <a:solidFill>
                  <a:srgbClr val="00002E"/>
                </a:solidFill>
                <a:latin typeface="PT Sans" pitchFamily="34" charset="0"/>
                <a:ea typeface="PT Sans" pitchFamily="34" charset="-122"/>
                <a:cs typeface="PT Sans" pitchFamily="34" charset="-120"/>
              </a:rPr>
              <a:t>Dive deeper into the official Apache Pinot documentation and explore community resources for hands-on experience!</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5316" y="1183362"/>
            <a:ext cx="6789896" cy="525423"/>
          </a:xfrm>
          <a:prstGeom prst="rect">
            <a:avLst/>
          </a:prstGeom>
          <a:noFill/>
          <a:ln/>
        </p:spPr>
        <p:txBody>
          <a:bodyPr wrap="none" lIns="0" tIns="0" rIns="0" bIns="0" rtlCol="0" anchor="t"/>
          <a:lstStyle/>
          <a:p>
            <a:pPr algn="l" indent="0" marL="0">
              <a:lnSpc>
                <a:spcPts val="4100"/>
              </a:lnSpc>
              <a:buNone/>
            </a:pPr>
            <a:r>
              <a:rPr lang="en-US" sz="3300" dirty="0">
                <a:solidFill>
                  <a:srgbClr val="00002E"/>
                </a:solidFill>
                <a:latin typeface="Nunito Semi Bold" pitchFamily="34" charset="0"/>
                <a:ea typeface="Nunito Semi Bold" pitchFamily="34" charset="-122"/>
                <a:cs typeface="Nunito Semi Bold" pitchFamily="34" charset="-120"/>
              </a:rPr>
              <a:t>The Real-Time Analytics Challenge</a:t>
            </a:r>
            <a:endParaRPr lang="en-US" sz="3300" dirty="0"/>
          </a:p>
        </p:txBody>
      </p:sp>
      <p:sp>
        <p:nvSpPr>
          <p:cNvPr id="4" name="Text 1"/>
          <p:cNvSpPr/>
          <p:nvPr/>
        </p:nvSpPr>
        <p:spPr>
          <a:xfrm>
            <a:off x="625316" y="1976676"/>
            <a:ext cx="7893368" cy="1143476"/>
          </a:xfrm>
          <a:prstGeom prst="rect">
            <a:avLst/>
          </a:prstGeom>
          <a:noFill/>
          <a:ln/>
        </p:spPr>
        <p:txBody>
          <a:bodyPr wrap="square" lIns="0" tIns="0" rIns="0" bIns="0" rtlCol="0" anchor="t"/>
          <a:lstStyle/>
          <a:p>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Imagine user-facing applications where every millisecond counts, or business decisions that demand immediate data freshness. Traditional data warehousing and Online Analytical Processing (OLAP) systems often falter here, struggling to provide the speed and scalability required for modern real-time use cases.</a:t>
            </a:r>
            <a:endParaRPr lang="en-US" sz="1400" dirty="0"/>
          </a:p>
        </p:txBody>
      </p:sp>
      <p:sp>
        <p:nvSpPr>
          <p:cNvPr id="5" name="Shape 2"/>
          <p:cNvSpPr/>
          <p:nvPr/>
        </p:nvSpPr>
        <p:spPr>
          <a:xfrm>
            <a:off x="625316" y="3321129"/>
            <a:ext cx="3857387" cy="1916192"/>
          </a:xfrm>
          <a:prstGeom prst="roundRect">
            <a:avLst>
              <a:gd name="adj" fmla="val 5726"/>
            </a:avLst>
          </a:prstGeom>
          <a:solidFill>
            <a:srgbClr val="F3F3FF">
              <a:alpha val="75000"/>
            </a:srgbClr>
          </a:solidFill>
          <a:ln w="22860">
            <a:solidFill>
              <a:srgbClr val="2D4DF2"/>
            </a:solidFill>
            <a:prstDash val="solid"/>
          </a:ln>
        </p:spPr>
      </p:sp>
      <p:sp>
        <p:nvSpPr>
          <p:cNvPr id="6" name="Shape 3"/>
          <p:cNvSpPr/>
          <p:nvPr/>
        </p:nvSpPr>
        <p:spPr>
          <a:xfrm>
            <a:off x="602456" y="3321129"/>
            <a:ext cx="91440" cy="1916192"/>
          </a:xfrm>
          <a:prstGeom prst="roundRect">
            <a:avLst>
              <a:gd name="adj" fmla="val 293089"/>
            </a:avLst>
          </a:prstGeom>
          <a:solidFill>
            <a:srgbClr val="2D4DF2"/>
          </a:solidFill>
          <a:ln/>
        </p:spPr>
      </p:sp>
      <p:sp>
        <p:nvSpPr>
          <p:cNvPr id="7" name="Text 4"/>
          <p:cNvSpPr/>
          <p:nvPr/>
        </p:nvSpPr>
        <p:spPr>
          <a:xfrm>
            <a:off x="895350" y="3522583"/>
            <a:ext cx="2109073" cy="262652"/>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Low-Latency Demand</a:t>
            </a:r>
            <a:endParaRPr lang="en-US" sz="1650" dirty="0"/>
          </a:p>
        </p:txBody>
      </p:sp>
      <p:sp>
        <p:nvSpPr>
          <p:cNvPr id="8" name="Text 5"/>
          <p:cNvSpPr/>
          <p:nvPr/>
        </p:nvSpPr>
        <p:spPr>
          <a:xfrm>
            <a:off x="895350" y="3892391"/>
            <a:ext cx="3385899" cy="857607"/>
          </a:xfrm>
          <a:prstGeom prst="rect">
            <a:avLst/>
          </a:prstGeom>
          <a:noFill/>
          <a:ln/>
        </p:spPr>
        <p:txBody>
          <a:bodyPr wrap="square" lIns="0" tIns="0" rIns="0" bIns="0" rtlCol="0" anchor="t"/>
          <a:lstStyle/>
          <a:p>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Users expect immediate feedback, and businesses need instantaneous insights to react to changing conditions.</a:t>
            </a:r>
            <a:endParaRPr lang="en-US" sz="1400" dirty="0"/>
          </a:p>
        </p:txBody>
      </p:sp>
      <p:sp>
        <p:nvSpPr>
          <p:cNvPr id="9" name="Shape 6"/>
          <p:cNvSpPr/>
          <p:nvPr/>
        </p:nvSpPr>
        <p:spPr>
          <a:xfrm>
            <a:off x="4661297" y="3321129"/>
            <a:ext cx="3857387" cy="1916192"/>
          </a:xfrm>
          <a:prstGeom prst="roundRect">
            <a:avLst>
              <a:gd name="adj" fmla="val 5726"/>
            </a:avLst>
          </a:prstGeom>
          <a:solidFill>
            <a:srgbClr val="F3F3FF">
              <a:alpha val="75000"/>
            </a:srgbClr>
          </a:solidFill>
          <a:ln w="22860">
            <a:solidFill>
              <a:srgbClr val="018CE1"/>
            </a:solidFill>
            <a:prstDash val="solid"/>
          </a:ln>
        </p:spPr>
      </p:sp>
      <p:sp>
        <p:nvSpPr>
          <p:cNvPr id="10" name="Shape 7"/>
          <p:cNvSpPr/>
          <p:nvPr/>
        </p:nvSpPr>
        <p:spPr>
          <a:xfrm>
            <a:off x="4638437" y="3321129"/>
            <a:ext cx="91440" cy="1916192"/>
          </a:xfrm>
          <a:prstGeom prst="roundRect">
            <a:avLst>
              <a:gd name="adj" fmla="val 293089"/>
            </a:avLst>
          </a:prstGeom>
          <a:solidFill>
            <a:srgbClr val="018CE1"/>
          </a:solidFill>
          <a:ln/>
        </p:spPr>
      </p:sp>
      <p:sp>
        <p:nvSpPr>
          <p:cNvPr id="11" name="Text 8"/>
          <p:cNvSpPr/>
          <p:nvPr/>
        </p:nvSpPr>
        <p:spPr>
          <a:xfrm>
            <a:off x="4931331" y="3522583"/>
            <a:ext cx="2181820" cy="262652"/>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Scalability on Big Data</a:t>
            </a:r>
            <a:endParaRPr lang="en-US" sz="1650" dirty="0"/>
          </a:p>
        </p:txBody>
      </p:sp>
      <p:sp>
        <p:nvSpPr>
          <p:cNvPr id="12" name="Text 9"/>
          <p:cNvSpPr/>
          <p:nvPr/>
        </p:nvSpPr>
        <p:spPr>
          <a:xfrm>
            <a:off x="4931331" y="3892391"/>
            <a:ext cx="3385899" cy="1143476"/>
          </a:xfrm>
          <a:prstGeom prst="rect">
            <a:avLst/>
          </a:prstGeom>
          <a:noFill/>
          <a:ln/>
        </p:spPr>
        <p:txBody>
          <a:bodyPr wrap="square" lIns="0" tIns="0" rIns="0" bIns="0" rtlCol="0" anchor="t"/>
          <a:lstStyle/>
          <a:p>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Managing and querying ever-growing streaming and batch datasets without performance degradation is a significant hurdle.</a:t>
            </a:r>
            <a:endParaRPr lang="en-US" sz="1400" dirty="0"/>
          </a:p>
        </p:txBody>
      </p:sp>
      <p:sp>
        <p:nvSpPr>
          <p:cNvPr id="13" name="Shape 10"/>
          <p:cNvSpPr/>
          <p:nvPr/>
        </p:nvSpPr>
        <p:spPr>
          <a:xfrm>
            <a:off x="625316" y="5415915"/>
            <a:ext cx="3857387" cy="1630323"/>
          </a:xfrm>
          <a:prstGeom prst="roundRect">
            <a:avLst>
              <a:gd name="adj" fmla="val 6730"/>
            </a:avLst>
          </a:prstGeom>
          <a:solidFill>
            <a:srgbClr val="F3F3FF">
              <a:alpha val="75000"/>
            </a:srgbClr>
          </a:solidFill>
          <a:ln w="22860">
            <a:solidFill>
              <a:srgbClr val="DA33BF"/>
            </a:solidFill>
            <a:prstDash val="solid"/>
          </a:ln>
        </p:spPr>
      </p:sp>
      <p:sp>
        <p:nvSpPr>
          <p:cNvPr id="14" name="Shape 11"/>
          <p:cNvSpPr/>
          <p:nvPr/>
        </p:nvSpPr>
        <p:spPr>
          <a:xfrm>
            <a:off x="602456" y="5415915"/>
            <a:ext cx="91440" cy="1630323"/>
          </a:xfrm>
          <a:prstGeom prst="roundRect">
            <a:avLst>
              <a:gd name="adj" fmla="val 293089"/>
            </a:avLst>
          </a:prstGeom>
          <a:solidFill>
            <a:srgbClr val="DA33BF"/>
          </a:solidFill>
          <a:ln/>
        </p:spPr>
      </p:sp>
      <p:sp>
        <p:nvSpPr>
          <p:cNvPr id="15" name="Text 12"/>
          <p:cNvSpPr/>
          <p:nvPr/>
        </p:nvSpPr>
        <p:spPr>
          <a:xfrm>
            <a:off x="895350" y="5617369"/>
            <a:ext cx="2112288" cy="262652"/>
          </a:xfrm>
          <a:prstGeom prst="rect">
            <a:avLst/>
          </a:prstGeom>
          <a:noFill/>
          <a:ln/>
        </p:spPr>
        <p:txBody>
          <a:bodyPr wrap="none" lIns="0" tIns="0" rIns="0" bIns="0" rtlCol="0" anchor="t"/>
          <a:lstStyle/>
          <a:p>
            <a:pPr algn="l" indent="0" marL="0">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Freshness Constraints</a:t>
            </a:r>
            <a:endParaRPr lang="en-US" sz="1650" dirty="0"/>
          </a:p>
        </p:txBody>
      </p:sp>
      <p:sp>
        <p:nvSpPr>
          <p:cNvPr id="16" name="Text 13"/>
          <p:cNvSpPr/>
          <p:nvPr/>
        </p:nvSpPr>
        <p:spPr>
          <a:xfrm>
            <a:off x="895350" y="5987177"/>
            <a:ext cx="3385899" cy="857607"/>
          </a:xfrm>
          <a:prstGeom prst="rect">
            <a:avLst/>
          </a:prstGeom>
          <a:noFill/>
          <a:ln/>
        </p:spPr>
        <p:txBody>
          <a:bodyPr wrap="square" lIns="0" tIns="0" rIns="0" bIns="0" rtlCol="0" anchor="t"/>
          <a:lstStyle/>
          <a:p>
            <a:pPr algn="l" indent="0" marL="0">
              <a:lnSpc>
                <a:spcPts val="2250"/>
              </a:lnSpc>
              <a:buNone/>
            </a:pPr>
            <a:r>
              <a:rPr lang="en-US" sz="1400" dirty="0">
                <a:solidFill>
                  <a:srgbClr val="00002E"/>
                </a:solidFill>
                <a:latin typeface="PT Sans" pitchFamily="34" charset="0"/>
                <a:ea typeface="PT Sans" pitchFamily="34" charset="-122"/>
                <a:cs typeface="PT Sans" pitchFamily="34" charset="-120"/>
              </a:rPr>
              <a:t>Stale data leads to missed opportunities. Traditional systems struggle to keep data updated in real-time.</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7704" y="1125617"/>
            <a:ext cx="7733705" cy="569476"/>
          </a:xfrm>
          <a:prstGeom prst="rect">
            <a:avLst/>
          </a:prstGeom>
          <a:noFill/>
          <a:ln/>
        </p:spPr>
        <p:txBody>
          <a:bodyPr wrap="none" lIns="0" tIns="0" rIns="0" bIns="0" rtlCol="0" anchor="t"/>
          <a:lstStyle/>
          <a:p>
            <a:pPr algn="l" indent="0" marL="0">
              <a:lnSpc>
                <a:spcPts val="4450"/>
              </a:lnSpc>
              <a:buNone/>
            </a:pPr>
            <a:r>
              <a:rPr lang="en-US" sz="3550" dirty="0">
                <a:solidFill>
                  <a:srgbClr val="00002E"/>
                </a:solidFill>
                <a:latin typeface="Nunito Semi Bold" pitchFamily="34" charset="0"/>
                <a:ea typeface="Nunito Semi Bold" pitchFamily="34" charset="-122"/>
                <a:cs typeface="Nunito Semi Bold" pitchFamily="34" charset="-120"/>
              </a:rPr>
              <a:t>Traditional Approaches: Falling Short</a:t>
            </a:r>
            <a:endParaRPr lang="en-US" sz="3550" dirty="0"/>
          </a:p>
        </p:txBody>
      </p:sp>
      <p:sp>
        <p:nvSpPr>
          <p:cNvPr id="4" name="Text 1"/>
          <p:cNvSpPr/>
          <p:nvPr/>
        </p:nvSpPr>
        <p:spPr>
          <a:xfrm>
            <a:off x="677704" y="1985486"/>
            <a:ext cx="7788593" cy="929759"/>
          </a:xfrm>
          <a:prstGeom prst="rect">
            <a:avLst/>
          </a:prstGeom>
          <a:noFill/>
          <a:ln/>
        </p:spPr>
        <p:txBody>
          <a:bodyPr wrap="squar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Many common database and analytics solutions were not designed for the demands of real-time, user-facing analytics. Their inherent architectures often introduce bottlenecks that prevent true low-latency performance at scale.</a:t>
            </a:r>
            <a:endParaRPr lang="en-US" sz="1500" dirty="0"/>
          </a:p>
        </p:txBody>
      </p:sp>
      <p:sp>
        <p:nvSpPr>
          <p:cNvPr id="5" name="Text 2"/>
          <p:cNvSpPr/>
          <p:nvPr/>
        </p:nvSpPr>
        <p:spPr>
          <a:xfrm>
            <a:off x="677704" y="3326606"/>
            <a:ext cx="2733913" cy="341709"/>
          </a:xfrm>
          <a:prstGeom prst="rect">
            <a:avLst/>
          </a:prstGeom>
          <a:noFill/>
          <a:ln/>
        </p:spPr>
        <p:txBody>
          <a:bodyPr wrap="none" lIns="0" tIns="0" rIns="0" bIns="0" rtlCol="0" anchor="t"/>
          <a:lstStyle/>
          <a:p>
            <a:pPr algn="l" indent="0" marL="0">
              <a:lnSpc>
                <a:spcPts val="2650"/>
              </a:lnSpc>
              <a:buNone/>
            </a:pPr>
            <a:r>
              <a:rPr lang="en-US" sz="2150" dirty="0">
                <a:solidFill>
                  <a:srgbClr val="00002E"/>
                </a:solidFill>
                <a:latin typeface="Nunito Semi Bold" pitchFamily="34" charset="0"/>
                <a:ea typeface="Nunito Semi Bold" pitchFamily="34" charset="-122"/>
                <a:cs typeface="Nunito Semi Bold" pitchFamily="34" charset="-120"/>
              </a:rPr>
              <a:t>Relational Databases</a:t>
            </a:r>
            <a:endParaRPr lang="en-US" sz="2150" dirty="0"/>
          </a:p>
        </p:txBody>
      </p:sp>
      <p:sp>
        <p:nvSpPr>
          <p:cNvPr id="6" name="Text 3"/>
          <p:cNvSpPr/>
          <p:nvPr/>
        </p:nvSpPr>
        <p:spPr>
          <a:xfrm>
            <a:off x="677704" y="3861911"/>
            <a:ext cx="3658076" cy="619839"/>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00002E"/>
                </a:solidFill>
                <a:latin typeface="PT Sans" pitchFamily="34" charset="0"/>
                <a:ea typeface="PT Sans" pitchFamily="34" charset="-122"/>
                <a:cs typeface="PT Sans" pitchFamily="34" charset="-120"/>
              </a:rPr>
              <a:t>High latency for complex analytical queries</a:t>
            </a:r>
            <a:endParaRPr lang="en-US" sz="1500" dirty="0"/>
          </a:p>
        </p:txBody>
      </p:sp>
      <p:sp>
        <p:nvSpPr>
          <p:cNvPr id="7" name="Text 4"/>
          <p:cNvSpPr/>
          <p:nvPr/>
        </p:nvSpPr>
        <p:spPr>
          <a:xfrm>
            <a:off x="677704" y="4549497"/>
            <a:ext cx="3658076" cy="619839"/>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00002E"/>
                </a:solidFill>
                <a:latin typeface="PT Sans" pitchFamily="34" charset="0"/>
                <a:ea typeface="PT Sans" pitchFamily="34" charset="-122"/>
                <a:cs typeface="PT Sans" pitchFamily="34" charset="-120"/>
              </a:rPr>
              <a:t>Poor scalability for large analytical datasets</a:t>
            </a:r>
            <a:endParaRPr lang="en-US" sz="1500" dirty="0"/>
          </a:p>
        </p:txBody>
      </p:sp>
      <p:sp>
        <p:nvSpPr>
          <p:cNvPr id="8" name="Text 5"/>
          <p:cNvSpPr/>
          <p:nvPr/>
        </p:nvSpPr>
        <p:spPr>
          <a:xfrm>
            <a:off x="677704" y="5237083"/>
            <a:ext cx="3658076" cy="619839"/>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00002E"/>
                </a:solidFill>
                <a:latin typeface="PT Sans" pitchFamily="34" charset="0"/>
                <a:ea typeface="PT Sans" pitchFamily="34" charset="-122"/>
                <a:cs typeface="PT Sans" pitchFamily="34" charset="-120"/>
              </a:rPr>
              <a:t>Designed for transactional, not analytical workloads</a:t>
            </a:r>
            <a:endParaRPr lang="en-US" sz="1500" dirty="0"/>
          </a:p>
        </p:txBody>
      </p:sp>
      <p:sp>
        <p:nvSpPr>
          <p:cNvPr id="9" name="Text 6"/>
          <p:cNvSpPr/>
          <p:nvPr/>
        </p:nvSpPr>
        <p:spPr>
          <a:xfrm>
            <a:off x="4815840" y="3326606"/>
            <a:ext cx="3658076" cy="683419"/>
          </a:xfrm>
          <a:prstGeom prst="rect">
            <a:avLst/>
          </a:prstGeom>
          <a:noFill/>
          <a:ln/>
        </p:spPr>
        <p:txBody>
          <a:bodyPr wrap="square" lIns="0" tIns="0" rIns="0" bIns="0" rtlCol="0" anchor="t"/>
          <a:lstStyle/>
          <a:p>
            <a:pPr algn="l" indent="0" marL="0">
              <a:lnSpc>
                <a:spcPts val="2650"/>
              </a:lnSpc>
              <a:buNone/>
            </a:pPr>
            <a:r>
              <a:rPr lang="en-US" sz="2150" dirty="0">
                <a:solidFill>
                  <a:srgbClr val="00002E"/>
                </a:solidFill>
                <a:latin typeface="Nunito Semi Bold" pitchFamily="34" charset="0"/>
                <a:ea typeface="Nunito Semi Bold" pitchFamily="34" charset="-122"/>
                <a:cs typeface="Nunito Semi Bold" pitchFamily="34" charset="-120"/>
              </a:rPr>
              <a:t>Data Warehouses / Batch Processing</a:t>
            </a:r>
            <a:endParaRPr lang="en-US" sz="2150" dirty="0"/>
          </a:p>
        </p:txBody>
      </p:sp>
      <p:sp>
        <p:nvSpPr>
          <p:cNvPr id="10" name="Text 7"/>
          <p:cNvSpPr/>
          <p:nvPr/>
        </p:nvSpPr>
        <p:spPr>
          <a:xfrm>
            <a:off x="4815840" y="4203621"/>
            <a:ext cx="3658076" cy="619839"/>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00002E"/>
                </a:solidFill>
                <a:latin typeface="PT Sans" pitchFamily="34" charset="0"/>
                <a:ea typeface="PT Sans" pitchFamily="34" charset="-122"/>
                <a:cs typeface="PT Sans" pitchFamily="34" charset="-120"/>
              </a:rPr>
              <a:t>Data freshness often delayed by hours or days</a:t>
            </a:r>
            <a:endParaRPr lang="en-US" sz="1500" dirty="0"/>
          </a:p>
        </p:txBody>
      </p:sp>
      <p:sp>
        <p:nvSpPr>
          <p:cNvPr id="11" name="Text 8"/>
          <p:cNvSpPr/>
          <p:nvPr/>
        </p:nvSpPr>
        <p:spPr>
          <a:xfrm>
            <a:off x="4815840" y="4891207"/>
            <a:ext cx="3658076" cy="619839"/>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00002E"/>
                </a:solidFill>
                <a:latin typeface="PT Sans" pitchFamily="34" charset="0"/>
                <a:ea typeface="PT Sans" pitchFamily="34" charset="-122"/>
                <a:cs typeface="PT Sans" pitchFamily="34" charset="-120"/>
              </a:rPr>
              <a:t>Expensive scaling for interactive query performance</a:t>
            </a:r>
            <a:endParaRPr lang="en-US" sz="1500" dirty="0"/>
          </a:p>
        </p:txBody>
      </p:sp>
      <p:sp>
        <p:nvSpPr>
          <p:cNvPr id="12" name="Text 9"/>
          <p:cNvSpPr/>
          <p:nvPr/>
        </p:nvSpPr>
        <p:spPr>
          <a:xfrm>
            <a:off x="4815840" y="5578792"/>
            <a:ext cx="3658076" cy="619839"/>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00002E"/>
                </a:solidFill>
                <a:latin typeface="PT Sans" pitchFamily="34" charset="0"/>
                <a:ea typeface="PT Sans" pitchFamily="34" charset="-122"/>
                <a:cs typeface="PT Sans" pitchFamily="34" charset="-120"/>
              </a:rPr>
              <a:t>Complex ETL pipelines introduce latency and maintenance overhead</a:t>
            </a:r>
            <a:endParaRPr lang="en-US" sz="1500" dirty="0"/>
          </a:p>
        </p:txBody>
      </p:sp>
      <p:sp>
        <p:nvSpPr>
          <p:cNvPr id="13" name="Text 10"/>
          <p:cNvSpPr/>
          <p:nvPr/>
        </p:nvSpPr>
        <p:spPr>
          <a:xfrm>
            <a:off x="677704" y="6484144"/>
            <a:ext cx="7788593" cy="619839"/>
          </a:xfrm>
          <a:prstGeom prst="rect">
            <a:avLst/>
          </a:prstGeom>
          <a:noFill/>
          <a:ln/>
        </p:spPr>
        <p:txBody>
          <a:bodyPr wrap="squar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These limitations result in delayed insights, prohibitive scaling costs, and a constant struggle to keep pace with evolving data needs.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48640" y="1211937"/>
            <a:ext cx="7269480" cy="461010"/>
          </a:xfrm>
          <a:prstGeom prst="rect">
            <a:avLst/>
          </a:prstGeom>
          <a:noFill/>
          <a:ln/>
        </p:spPr>
        <p:txBody>
          <a:bodyPr wrap="none" lIns="0" tIns="0" rIns="0" bIns="0" rtlCol="0" anchor="t"/>
          <a:lstStyle/>
          <a:p>
            <a:pPr algn="l" indent="0" marL="0">
              <a:lnSpc>
                <a:spcPts val="3600"/>
              </a:lnSpc>
              <a:buNone/>
            </a:pPr>
            <a:r>
              <a:rPr lang="en-US" sz="2900" dirty="0">
                <a:solidFill>
                  <a:srgbClr val="00002E"/>
                </a:solidFill>
                <a:latin typeface="Nunito Semi Bold" pitchFamily="34" charset="0"/>
                <a:ea typeface="Nunito Semi Bold" pitchFamily="34" charset="-122"/>
                <a:cs typeface="Nunito Semi Bold" pitchFamily="34" charset="-120"/>
              </a:rPr>
              <a:t>Introducing Apache Pinot: Real-Time OLAP</a:t>
            </a:r>
            <a:endParaRPr lang="en-US" sz="2900" dirty="0"/>
          </a:p>
        </p:txBody>
      </p:sp>
      <p:sp>
        <p:nvSpPr>
          <p:cNvPr id="4" name="Text 1"/>
          <p:cNvSpPr/>
          <p:nvPr/>
        </p:nvSpPr>
        <p:spPr>
          <a:xfrm>
            <a:off x="548640" y="1908096"/>
            <a:ext cx="8046720" cy="501729"/>
          </a:xfrm>
          <a:prstGeom prst="rect">
            <a:avLst/>
          </a:prstGeom>
          <a:noFill/>
          <a:ln/>
        </p:spPr>
        <p:txBody>
          <a:bodyPr wrap="square" lIns="0" tIns="0" rIns="0" bIns="0" rtlCol="0" anchor="t"/>
          <a:lstStyle/>
          <a:p>
            <a:pPr algn="l" indent="0" marL="0">
              <a:lnSpc>
                <a:spcPts val="1950"/>
              </a:lnSpc>
              <a:buNone/>
            </a:pPr>
            <a:r>
              <a:rPr lang="en-US" sz="1200" dirty="0">
                <a:solidFill>
                  <a:srgbClr val="00002E"/>
                </a:solidFill>
                <a:latin typeface="PT Sans" pitchFamily="34" charset="0"/>
                <a:ea typeface="PT Sans" pitchFamily="34" charset="-122"/>
                <a:cs typeface="PT Sans" pitchFamily="34" charset="-120"/>
              </a:rPr>
              <a:t>Apache Pinot emerges as a powerful, distributed OLAP datastore specifically engineered for ultra low-latency analytics. It's designed to deliver millisecond-level query responses, even on massive, frequently updated datasets.</a:t>
            </a:r>
            <a:endParaRPr lang="en-US" sz="1200" dirty="0"/>
          </a:p>
        </p:txBody>
      </p:sp>
      <p:sp>
        <p:nvSpPr>
          <p:cNvPr id="5" name="Shape 2"/>
          <p:cNvSpPr/>
          <p:nvPr/>
        </p:nvSpPr>
        <p:spPr>
          <a:xfrm>
            <a:off x="548640" y="2586157"/>
            <a:ext cx="627102" cy="940594"/>
          </a:xfrm>
          <a:prstGeom prst="roundRect">
            <a:avLst>
              <a:gd name="adj" fmla="val 360012"/>
            </a:avLst>
          </a:prstGeom>
          <a:solidFill>
            <a:srgbClr val="F3F3FF"/>
          </a:solidFill>
          <a:ln w="15240">
            <a:solidFill>
              <a:srgbClr val="2D4DF2"/>
            </a:solidFill>
            <a:prstDash val="solid"/>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617" y="2938820"/>
            <a:ext cx="235148" cy="235148"/>
          </a:xfrm>
          <a:prstGeom prst="rect">
            <a:avLst/>
          </a:prstGeom>
        </p:spPr>
      </p:pic>
      <p:sp>
        <p:nvSpPr>
          <p:cNvPr id="7" name="Text 3"/>
          <p:cNvSpPr/>
          <p:nvPr/>
        </p:nvSpPr>
        <p:spPr>
          <a:xfrm>
            <a:off x="1332428" y="2742843"/>
            <a:ext cx="1844397" cy="230505"/>
          </a:xfrm>
          <a:prstGeom prst="rect">
            <a:avLst/>
          </a:prstGeom>
          <a:noFill/>
          <a:ln/>
        </p:spPr>
        <p:txBody>
          <a:bodyPr wrap="none" lIns="0" tIns="0" rIns="0" bIns="0" rtlCol="0" anchor="t"/>
          <a:lstStyle/>
          <a:p>
            <a:pPr algn="l" indent="0" marL="0">
              <a:lnSpc>
                <a:spcPts val="1800"/>
              </a:lnSpc>
              <a:buNone/>
            </a:pPr>
            <a:r>
              <a:rPr lang="en-US" sz="1450" dirty="0">
                <a:solidFill>
                  <a:srgbClr val="00002E"/>
                </a:solidFill>
                <a:latin typeface="Nunito Semi Bold" pitchFamily="34" charset="0"/>
                <a:ea typeface="Nunito Semi Bold" pitchFamily="34" charset="-122"/>
                <a:cs typeface="Nunito Semi Bold" pitchFamily="34" charset="-120"/>
              </a:rPr>
              <a:t>Millisecond Latency</a:t>
            </a:r>
            <a:endParaRPr lang="en-US" sz="1450" dirty="0"/>
          </a:p>
        </p:txBody>
      </p:sp>
      <p:sp>
        <p:nvSpPr>
          <p:cNvPr id="8" name="Text 4"/>
          <p:cNvSpPr/>
          <p:nvPr/>
        </p:nvSpPr>
        <p:spPr>
          <a:xfrm>
            <a:off x="1332428" y="3067407"/>
            <a:ext cx="7262932" cy="250865"/>
          </a:xfrm>
          <a:prstGeom prst="rect">
            <a:avLst/>
          </a:prstGeom>
          <a:noFill/>
          <a:ln/>
        </p:spPr>
        <p:txBody>
          <a:bodyPr wrap="none" lIns="0" tIns="0" rIns="0" bIns="0" rtlCol="0" anchor="t"/>
          <a:lstStyle/>
          <a:p>
            <a:pPr algn="l" indent="0" marL="0">
              <a:lnSpc>
                <a:spcPts val="1950"/>
              </a:lnSpc>
              <a:buNone/>
            </a:pPr>
            <a:r>
              <a:rPr lang="en-US" sz="1200" dirty="0">
                <a:solidFill>
                  <a:srgbClr val="00002E"/>
                </a:solidFill>
                <a:latin typeface="PT Sans" pitchFamily="34" charset="0"/>
                <a:ea typeface="PT Sans" pitchFamily="34" charset="-122"/>
                <a:cs typeface="PT Sans" pitchFamily="34" charset="-120"/>
              </a:rPr>
              <a:t>Optimized for rapid query execution, providing instant analytical results.</a:t>
            </a:r>
            <a:endParaRPr lang="en-US" sz="1200" dirty="0"/>
          </a:p>
        </p:txBody>
      </p:sp>
      <p:sp>
        <p:nvSpPr>
          <p:cNvPr id="9" name="Shape 5"/>
          <p:cNvSpPr/>
          <p:nvPr/>
        </p:nvSpPr>
        <p:spPr>
          <a:xfrm>
            <a:off x="548640" y="3683437"/>
            <a:ext cx="627102" cy="940594"/>
          </a:xfrm>
          <a:prstGeom prst="roundRect">
            <a:avLst>
              <a:gd name="adj" fmla="val 360012"/>
            </a:avLst>
          </a:prstGeom>
          <a:solidFill>
            <a:srgbClr val="F3F3FF"/>
          </a:solidFill>
          <a:ln w="15240">
            <a:solidFill>
              <a:srgbClr val="018CE1"/>
            </a:solidFill>
            <a:prstDash val="solid"/>
          </a:ln>
        </p:spPr>
      </p:sp>
      <p:pic>
        <p:nvPicPr>
          <p:cNvPr id="1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617" y="4036100"/>
            <a:ext cx="235148" cy="235148"/>
          </a:xfrm>
          <a:prstGeom prst="rect">
            <a:avLst/>
          </a:prstGeom>
        </p:spPr>
      </p:pic>
      <p:sp>
        <p:nvSpPr>
          <p:cNvPr id="11" name="Text 6"/>
          <p:cNvSpPr/>
          <p:nvPr/>
        </p:nvSpPr>
        <p:spPr>
          <a:xfrm>
            <a:off x="1332428" y="3840123"/>
            <a:ext cx="1844397" cy="230505"/>
          </a:xfrm>
          <a:prstGeom prst="rect">
            <a:avLst/>
          </a:prstGeom>
          <a:noFill/>
          <a:ln/>
        </p:spPr>
        <p:txBody>
          <a:bodyPr wrap="none" lIns="0" tIns="0" rIns="0" bIns="0" rtlCol="0" anchor="t"/>
          <a:lstStyle/>
          <a:p>
            <a:pPr algn="l" indent="0" marL="0">
              <a:lnSpc>
                <a:spcPts val="1800"/>
              </a:lnSpc>
              <a:buNone/>
            </a:pPr>
            <a:r>
              <a:rPr lang="en-US" sz="1450" dirty="0">
                <a:solidFill>
                  <a:srgbClr val="00002E"/>
                </a:solidFill>
                <a:latin typeface="Nunito Semi Bold" pitchFamily="34" charset="0"/>
                <a:ea typeface="Nunito Semi Bold" pitchFamily="34" charset="-122"/>
                <a:cs typeface="Nunito Semi Bold" pitchFamily="34" charset="-120"/>
              </a:rPr>
              <a:t>Horizontal Scalability</a:t>
            </a:r>
            <a:endParaRPr lang="en-US" sz="1450" dirty="0"/>
          </a:p>
        </p:txBody>
      </p:sp>
      <p:sp>
        <p:nvSpPr>
          <p:cNvPr id="12" name="Text 7"/>
          <p:cNvSpPr/>
          <p:nvPr/>
        </p:nvSpPr>
        <p:spPr>
          <a:xfrm>
            <a:off x="1332428" y="4164687"/>
            <a:ext cx="7262932" cy="250865"/>
          </a:xfrm>
          <a:prstGeom prst="rect">
            <a:avLst/>
          </a:prstGeom>
          <a:noFill/>
          <a:ln/>
        </p:spPr>
        <p:txBody>
          <a:bodyPr wrap="none" lIns="0" tIns="0" rIns="0" bIns="0" rtlCol="0" anchor="t"/>
          <a:lstStyle/>
          <a:p>
            <a:pPr algn="l" indent="0" marL="0">
              <a:lnSpc>
                <a:spcPts val="1950"/>
              </a:lnSpc>
              <a:buNone/>
            </a:pPr>
            <a:r>
              <a:rPr lang="en-US" sz="1200" dirty="0">
                <a:solidFill>
                  <a:srgbClr val="00002E"/>
                </a:solidFill>
                <a:latin typeface="PT Sans" pitchFamily="34" charset="0"/>
                <a:ea typeface="PT Sans" pitchFamily="34" charset="-122"/>
                <a:cs typeface="PT Sans" pitchFamily="34" charset="-120"/>
              </a:rPr>
              <a:t>Designed to scale out easily across commodity hardware to handle growing data volumes and query loads.</a:t>
            </a:r>
            <a:endParaRPr lang="en-US" sz="1200" dirty="0"/>
          </a:p>
        </p:txBody>
      </p:sp>
      <p:sp>
        <p:nvSpPr>
          <p:cNvPr id="13" name="Shape 8"/>
          <p:cNvSpPr/>
          <p:nvPr/>
        </p:nvSpPr>
        <p:spPr>
          <a:xfrm>
            <a:off x="548640" y="4780717"/>
            <a:ext cx="627102" cy="1139666"/>
          </a:xfrm>
          <a:prstGeom prst="roundRect">
            <a:avLst>
              <a:gd name="adj" fmla="val 360012"/>
            </a:avLst>
          </a:prstGeom>
          <a:solidFill>
            <a:srgbClr val="F3F3FF"/>
          </a:solidFill>
          <a:ln w="15240">
            <a:solidFill>
              <a:srgbClr val="DA33BF"/>
            </a:solidFill>
            <a:prstDash val="solid"/>
          </a:ln>
        </p:spPr>
      </p:sp>
      <p:pic>
        <p:nvPicPr>
          <p:cNvPr id="14"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617" y="5232916"/>
            <a:ext cx="235148" cy="235148"/>
          </a:xfrm>
          <a:prstGeom prst="rect">
            <a:avLst/>
          </a:prstGeom>
        </p:spPr>
      </p:pic>
      <p:sp>
        <p:nvSpPr>
          <p:cNvPr id="15" name="Text 9"/>
          <p:cNvSpPr/>
          <p:nvPr/>
        </p:nvSpPr>
        <p:spPr>
          <a:xfrm>
            <a:off x="1332428" y="4937403"/>
            <a:ext cx="2142411" cy="230505"/>
          </a:xfrm>
          <a:prstGeom prst="rect">
            <a:avLst/>
          </a:prstGeom>
          <a:noFill/>
          <a:ln/>
        </p:spPr>
        <p:txBody>
          <a:bodyPr wrap="none" lIns="0" tIns="0" rIns="0" bIns="0" rtlCol="0" anchor="t"/>
          <a:lstStyle/>
          <a:p>
            <a:pPr algn="l" indent="0" marL="0">
              <a:lnSpc>
                <a:spcPts val="1800"/>
              </a:lnSpc>
              <a:buNone/>
            </a:pPr>
            <a:r>
              <a:rPr lang="en-US" sz="1450" dirty="0">
                <a:solidFill>
                  <a:srgbClr val="00002E"/>
                </a:solidFill>
                <a:latin typeface="Nunito Semi Bold" pitchFamily="34" charset="0"/>
                <a:ea typeface="Nunito Semi Bold" pitchFamily="34" charset="-122"/>
                <a:cs typeface="Nunito Semi Bold" pitchFamily="34" charset="-120"/>
              </a:rPr>
              <a:t>Stream &amp; Batch Ingestion</a:t>
            </a:r>
            <a:endParaRPr lang="en-US" sz="1450" dirty="0"/>
          </a:p>
        </p:txBody>
      </p:sp>
      <p:sp>
        <p:nvSpPr>
          <p:cNvPr id="16" name="Text 10"/>
          <p:cNvSpPr/>
          <p:nvPr/>
        </p:nvSpPr>
        <p:spPr>
          <a:xfrm>
            <a:off x="1332428" y="5261967"/>
            <a:ext cx="7262932" cy="501729"/>
          </a:xfrm>
          <a:prstGeom prst="rect">
            <a:avLst/>
          </a:prstGeom>
          <a:noFill/>
          <a:ln/>
        </p:spPr>
        <p:txBody>
          <a:bodyPr wrap="square" lIns="0" tIns="0" rIns="0" bIns="0" rtlCol="0" anchor="t"/>
          <a:lstStyle/>
          <a:p>
            <a:pPr algn="l" indent="0" marL="0">
              <a:lnSpc>
                <a:spcPts val="1950"/>
              </a:lnSpc>
              <a:buNone/>
            </a:pPr>
            <a:r>
              <a:rPr lang="en-US" sz="1200" dirty="0">
                <a:solidFill>
                  <a:srgbClr val="00002E"/>
                </a:solidFill>
                <a:latin typeface="PT Sans" pitchFamily="34" charset="0"/>
                <a:ea typeface="PT Sans" pitchFamily="34" charset="-122"/>
                <a:cs typeface="PT Sans" pitchFamily="34" charset="-120"/>
              </a:rPr>
              <a:t>Seamlessly ingests data from Kafka, Kinesis, and batch sources like S3, enabling near real-time data freshness.</a:t>
            </a:r>
            <a:endParaRPr lang="en-US" sz="1200" dirty="0"/>
          </a:p>
        </p:txBody>
      </p:sp>
      <p:sp>
        <p:nvSpPr>
          <p:cNvPr id="17" name="Shape 11"/>
          <p:cNvSpPr/>
          <p:nvPr/>
        </p:nvSpPr>
        <p:spPr>
          <a:xfrm>
            <a:off x="548640" y="6077069"/>
            <a:ext cx="627102" cy="940594"/>
          </a:xfrm>
          <a:prstGeom prst="roundRect">
            <a:avLst>
              <a:gd name="adj" fmla="val 360012"/>
            </a:avLst>
          </a:prstGeom>
          <a:solidFill>
            <a:srgbClr val="F3F3FF"/>
          </a:solidFill>
          <a:ln w="15240">
            <a:solidFill>
              <a:srgbClr val="2D4DF2"/>
            </a:solidFill>
            <a:prstDash val="solid"/>
          </a:ln>
        </p:spPr>
      </p:sp>
      <p:pic>
        <p:nvPicPr>
          <p:cNvPr id="18"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617" y="6429732"/>
            <a:ext cx="235148" cy="235148"/>
          </a:xfrm>
          <a:prstGeom prst="rect">
            <a:avLst/>
          </a:prstGeom>
        </p:spPr>
      </p:pic>
      <p:sp>
        <p:nvSpPr>
          <p:cNvPr id="19" name="Text 12"/>
          <p:cNvSpPr/>
          <p:nvPr/>
        </p:nvSpPr>
        <p:spPr>
          <a:xfrm>
            <a:off x="1332428" y="6233755"/>
            <a:ext cx="1844397" cy="230505"/>
          </a:xfrm>
          <a:prstGeom prst="rect">
            <a:avLst/>
          </a:prstGeom>
          <a:noFill/>
          <a:ln/>
        </p:spPr>
        <p:txBody>
          <a:bodyPr wrap="none" lIns="0" tIns="0" rIns="0" bIns="0" rtlCol="0" anchor="t"/>
          <a:lstStyle/>
          <a:p>
            <a:pPr algn="l" indent="0" marL="0">
              <a:lnSpc>
                <a:spcPts val="1800"/>
              </a:lnSpc>
              <a:buNone/>
            </a:pPr>
            <a:r>
              <a:rPr lang="en-US" sz="1450" dirty="0">
                <a:solidFill>
                  <a:srgbClr val="00002E"/>
                </a:solidFill>
                <a:latin typeface="Nunito Semi Bold" pitchFamily="34" charset="0"/>
                <a:ea typeface="Nunito Semi Bold" pitchFamily="34" charset="-122"/>
                <a:cs typeface="Nunito Semi Bold" pitchFamily="34" charset="-120"/>
              </a:rPr>
              <a:t>Flexible Schemas</a:t>
            </a:r>
            <a:endParaRPr lang="en-US" sz="1450" dirty="0"/>
          </a:p>
        </p:txBody>
      </p:sp>
      <p:sp>
        <p:nvSpPr>
          <p:cNvPr id="20" name="Text 13"/>
          <p:cNvSpPr/>
          <p:nvPr/>
        </p:nvSpPr>
        <p:spPr>
          <a:xfrm>
            <a:off x="1332428" y="6558320"/>
            <a:ext cx="7262932" cy="250865"/>
          </a:xfrm>
          <a:prstGeom prst="rect">
            <a:avLst/>
          </a:prstGeom>
          <a:noFill/>
          <a:ln/>
        </p:spPr>
        <p:txBody>
          <a:bodyPr wrap="none" lIns="0" tIns="0" rIns="0" bIns="0" rtlCol="0" anchor="t"/>
          <a:lstStyle/>
          <a:p>
            <a:pPr algn="l" indent="0" marL="0">
              <a:lnSpc>
                <a:spcPts val="1950"/>
              </a:lnSpc>
              <a:buNone/>
            </a:pPr>
            <a:r>
              <a:rPr lang="en-US" sz="1200" dirty="0">
                <a:solidFill>
                  <a:srgbClr val="00002E"/>
                </a:solidFill>
                <a:latin typeface="PT Sans" pitchFamily="34" charset="0"/>
                <a:ea typeface="PT Sans" pitchFamily="34" charset="-122"/>
                <a:cs typeface="PT Sans" pitchFamily="34" charset="-120"/>
              </a:rPr>
              <a:t>Supports evolving data schemas, crucial for dynamic data environments.</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1288" y="613886"/>
            <a:ext cx="8847892" cy="656630"/>
          </a:xfrm>
          <a:prstGeom prst="rect">
            <a:avLst/>
          </a:prstGeom>
          <a:noFill/>
          <a:ln/>
        </p:spPr>
        <p:txBody>
          <a:bodyPr wrap="none" lIns="0" tIns="0" rIns="0" bIns="0" rtlCol="0" anchor="t"/>
          <a:lstStyle/>
          <a:p>
            <a:pPr algn="l" indent="0" marL="0">
              <a:lnSpc>
                <a:spcPts val="5150"/>
              </a:lnSpc>
              <a:buNone/>
            </a:pPr>
            <a:r>
              <a:rPr lang="en-US" sz="4100" dirty="0">
                <a:solidFill>
                  <a:srgbClr val="00002E"/>
                </a:solidFill>
                <a:latin typeface="Nunito Semi Bold" pitchFamily="34" charset="0"/>
                <a:ea typeface="Nunito Semi Bold" pitchFamily="34" charset="-122"/>
                <a:cs typeface="Nunito Semi Bold" pitchFamily="34" charset="-120"/>
              </a:rPr>
              <a:t>Pinot's Advantages &amp; Considerations</a:t>
            </a:r>
            <a:endParaRPr lang="en-US" sz="4100" dirty="0"/>
          </a:p>
        </p:txBody>
      </p:sp>
      <p:sp>
        <p:nvSpPr>
          <p:cNvPr id="3" name="Text 1"/>
          <p:cNvSpPr/>
          <p:nvPr/>
        </p:nvSpPr>
        <p:spPr>
          <a:xfrm>
            <a:off x="781288" y="1717000"/>
            <a:ext cx="13067824" cy="714375"/>
          </a:xfrm>
          <a:prstGeom prst="rect">
            <a:avLst/>
          </a:prstGeom>
          <a:noFill/>
          <a:ln/>
        </p:spPr>
        <p:txBody>
          <a:bodyPr wrap="square" lIns="0" tIns="0" rIns="0" bIns="0" rtlCol="0" anchor="t"/>
          <a:lstStyle/>
          <a:p>
            <a:pPr algn="l" indent="0" marL="0">
              <a:lnSpc>
                <a:spcPts val="2800"/>
              </a:lnSpc>
              <a:buNone/>
            </a:pPr>
            <a:r>
              <a:rPr lang="en-US" sz="1750" dirty="0">
                <a:solidFill>
                  <a:srgbClr val="00002E"/>
                </a:solidFill>
                <a:latin typeface="PT Sans" pitchFamily="34" charset="0"/>
                <a:ea typeface="PT Sans" pitchFamily="34" charset="-122"/>
                <a:cs typeface="PT Sans" pitchFamily="34" charset="-120"/>
              </a:rPr>
              <a:t>While Apache Pinot offers significant benefits for real-time analytics, it's important to understand both its strengths and potential complexities.</a:t>
            </a:r>
            <a:endParaRPr lang="en-US" sz="1750" dirty="0"/>
          </a:p>
        </p:txBody>
      </p:sp>
      <p:sp>
        <p:nvSpPr>
          <p:cNvPr id="4" name="Text 2"/>
          <p:cNvSpPr/>
          <p:nvPr/>
        </p:nvSpPr>
        <p:spPr>
          <a:xfrm>
            <a:off x="781288" y="2905720"/>
            <a:ext cx="4202430" cy="525304"/>
          </a:xfrm>
          <a:prstGeom prst="rect">
            <a:avLst/>
          </a:prstGeom>
          <a:noFill/>
          <a:ln/>
        </p:spPr>
        <p:txBody>
          <a:bodyPr wrap="none" lIns="0" tIns="0" rIns="0" bIns="0" rtlCol="0" anchor="t"/>
          <a:lstStyle/>
          <a:p>
            <a:pPr algn="l" indent="0" marL="0">
              <a:lnSpc>
                <a:spcPts val="4100"/>
              </a:lnSpc>
              <a:buNone/>
            </a:pPr>
            <a:r>
              <a:rPr lang="en-US" sz="3300" dirty="0">
                <a:solidFill>
                  <a:srgbClr val="00002E"/>
                </a:solidFill>
                <a:latin typeface="Nunito Semi Bold" pitchFamily="34" charset="0"/>
                <a:ea typeface="Nunito Semi Bold" pitchFamily="34" charset="-122"/>
                <a:cs typeface="Nunito Semi Bold" pitchFamily="34" charset="-120"/>
              </a:rPr>
              <a:t>Pros</a:t>
            </a:r>
            <a:endParaRPr lang="en-US" sz="3300" dirty="0"/>
          </a:p>
        </p:txBody>
      </p:sp>
      <p:sp>
        <p:nvSpPr>
          <p:cNvPr id="5" name="Text 3"/>
          <p:cNvSpPr/>
          <p:nvPr/>
        </p:nvSpPr>
        <p:spPr>
          <a:xfrm>
            <a:off x="781288" y="3654266"/>
            <a:ext cx="6261616" cy="71437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00002E"/>
                </a:solidFill>
                <a:latin typeface="PT Sans" pitchFamily="34" charset="0"/>
                <a:ea typeface="PT Sans" pitchFamily="34" charset="-122"/>
                <a:cs typeface="PT Sans" pitchFamily="34" charset="-120"/>
              </a:rPr>
              <a:t>Blazing Fast Queries:</a:t>
            </a:r>
            <a:pPr algn="l" indent="0" marL="0">
              <a:lnSpc>
                <a:spcPts val="2800"/>
              </a:lnSpc>
              <a:buNone/>
            </a:pPr>
            <a:r>
              <a:rPr lang="en-US" sz="1750" dirty="0">
                <a:solidFill>
                  <a:srgbClr val="00002E"/>
                </a:solidFill>
                <a:latin typeface="PT Sans" pitchFamily="34" charset="0"/>
                <a:ea typeface="PT Sans" pitchFamily="34" charset="-122"/>
                <a:cs typeface="PT Sans" pitchFamily="34" charset="-120"/>
              </a:rPr>
              <a:t> Achieves sub-second query performance for complex analytical workloads.</a:t>
            </a:r>
            <a:endParaRPr lang="en-US" sz="1750" dirty="0"/>
          </a:p>
        </p:txBody>
      </p:sp>
      <p:sp>
        <p:nvSpPr>
          <p:cNvPr id="6" name="Text 4"/>
          <p:cNvSpPr/>
          <p:nvPr/>
        </p:nvSpPr>
        <p:spPr>
          <a:xfrm>
            <a:off x="781288" y="4446746"/>
            <a:ext cx="6261616" cy="71437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00002E"/>
                </a:solidFill>
                <a:latin typeface="PT Sans" pitchFamily="34" charset="0"/>
                <a:ea typeface="PT Sans" pitchFamily="34" charset="-122"/>
                <a:cs typeface="PT Sans" pitchFamily="34" charset="-120"/>
              </a:rPr>
              <a:t>Real-Time Freshness:</a:t>
            </a:r>
            <a:pPr algn="l" indent="0" marL="0">
              <a:lnSpc>
                <a:spcPts val="2800"/>
              </a:lnSpc>
              <a:buNone/>
            </a:pPr>
            <a:r>
              <a:rPr lang="en-US" sz="1750" dirty="0">
                <a:solidFill>
                  <a:srgbClr val="00002E"/>
                </a:solidFill>
                <a:latin typeface="PT Sans" pitchFamily="34" charset="0"/>
                <a:ea typeface="PT Sans" pitchFamily="34" charset="-122"/>
                <a:cs typeface="PT Sans" pitchFamily="34" charset="-120"/>
              </a:rPr>
              <a:t> Ingests streaming data with minimal delay, providing up-to-the-minute insights.</a:t>
            </a:r>
            <a:endParaRPr lang="en-US" sz="1750" dirty="0"/>
          </a:p>
        </p:txBody>
      </p:sp>
      <p:sp>
        <p:nvSpPr>
          <p:cNvPr id="7" name="Text 5"/>
          <p:cNvSpPr/>
          <p:nvPr/>
        </p:nvSpPr>
        <p:spPr>
          <a:xfrm>
            <a:off x="781288" y="5239226"/>
            <a:ext cx="6261616" cy="71437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00002E"/>
                </a:solidFill>
                <a:latin typeface="PT Sans" pitchFamily="34" charset="0"/>
                <a:ea typeface="PT Sans" pitchFamily="34" charset="-122"/>
                <a:cs typeface="PT Sans" pitchFamily="34" charset="-120"/>
              </a:rPr>
              <a:t>Cost-Effective Scaling:</a:t>
            </a:r>
            <a:pPr algn="l" indent="0" marL="0">
              <a:lnSpc>
                <a:spcPts val="2800"/>
              </a:lnSpc>
              <a:buNone/>
            </a:pPr>
            <a:r>
              <a:rPr lang="en-US" sz="1750" dirty="0">
                <a:solidFill>
                  <a:srgbClr val="00002E"/>
                </a:solidFill>
                <a:latin typeface="PT Sans" pitchFamily="34" charset="0"/>
                <a:ea typeface="PT Sans" pitchFamily="34" charset="-122"/>
                <a:cs typeface="PT Sans" pitchFamily="34" charset="-120"/>
              </a:rPr>
              <a:t> Horizontally scales on inexpensive hardware, reducing infrastructure costs.</a:t>
            </a:r>
            <a:endParaRPr lang="en-US" sz="1750" dirty="0"/>
          </a:p>
        </p:txBody>
      </p:sp>
      <p:sp>
        <p:nvSpPr>
          <p:cNvPr id="8" name="Text 6"/>
          <p:cNvSpPr/>
          <p:nvPr/>
        </p:nvSpPr>
        <p:spPr>
          <a:xfrm>
            <a:off x="781288" y="6031706"/>
            <a:ext cx="6261616" cy="71437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00002E"/>
                </a:solidFill>
                <a:latin typeface="PT Sans" pitchFamily="34" charset="0"/>
                <a:ea typeface="PT Sans" pitchFamily="34" charset="-122"/>
                <a:cs typeface="PT Sans" pitchFamily="34" charset="-120"/>
              </a:rPr>
              <a:t>Operational Analytics:</a:t>
            </a:r>
            <a:pPr algn="l" indent="0" marL="0">
              <a:lnSpc>
                <a:spcPts val="2800"/>
              </a:lnSpc>
              <a:buNone/>
            </a:pPr>
            <a:r>
              <a:rPr lang="en-US" sz="1750" dirty="0">
                <a:solidFill>
                  <a:srgbClr val="00002E"/>
                </a:solidFill>
                <a:latin typeface="PT Sans" pitchFamily="34" charset="0"/>
                <a:ea typeface="PT Sans" pitchFamily="34" charset="-122"/>
                <a:cs typeface="PT Sans" pitchFamily="34" charset="-120"/>
              </a:rPr>
              <a:t> Ideal for user-facing analytical applications and dashboards.</a:t>
            </a:r>
            <a:endParaRPr lang="en-US" sz="1750" dirty="0"/>
          </a:p>
        </p:txBody>
      </p:sp>
      <p:sp>
        <p:nvSpPr>
          <p:cNvPr id="9" name="Text 7"/>
          <p:cNvSpPr/>
          <p:nvPr/>
        </p:nvSpPr>
        <p:spPr>
          <a:xfrm>
            <a:off x="781288" y="6824186"/>
            <a:ext cx="6261616" cy="71437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00002E"/>
                </a:solidFill>
                <a:latin typeface="PT Sans" pitchFamily="34" charset="0"/>
                <a:ea typeface="PT Sans" pitchFamily="34" charset="-122"/>
                <a:cs typeface="PT Sans" pitchFamily="34" charset="-120"/>
              </a:rPr>
              <a:t>Rich Indexing Options:</a:t>
            </a:r>
            <a:pPr algn="l" indent="0" marL="0">
              <a:lnSpc>
                <a:spcPts val="2800"/>
              </a:lnSpc>
              <a:buNone/>
            </a:pPr>
            <a:r>
              <a:rPr lang="en-US" sz="1750" dirty="0">
                <a:solidFill>
                  <a:srgbClr val="00002E"/>
                </a:solidFill>
                <a:latin typeface="PT Sans" pitchFamily="34" charset="0"/>
                <a:ea typeface="PT Sans" pitchFamily="34" charset="-122"/>
                <a:cs typeface="PT Sans" pitchFamily="34" charset="-120"/>
              </a:rPr>
              <a:t> Supports various indexing techniques for optimized query performance.</a:t>
            </a:r>
            <a:endParaRPr lang="en-US" sz="1750" dirty="0"/>
          </a:p>
        </p:txBody>
      </p:sp>
      <p:sp>
        <p:nvSpPr>
          <p:cNvPr id="10" name="Text 8"/>
          <p:cNvSpPr/>
          <p:nvPr/>
        </p:nvSpPr>
        <p:spPr>
          <a:xfrm>
            <a:off x="7595116" y="2905720"/>
            <a:ext cx="4202430" cy="525304"/>
          </a:xfrm>
          <a:prstGeom prst="rect">
            <a:avLst/>
          </a:prstGeom>
          <a:noFill/>
          <a:ln/>
        </p:spPr>
        <p:txBody>
          <a:bodyPr wrap="none" lIns="0" tIns="0" rIns="0" bIns="0" rtlCol="0" anchor="t"/>
          <a:lstStyle/>
          <a:p>
            <a:pPr algn="l" indent="0" marL="0">
              <a:lnSpc>
                <a:spcPts val="4100"/>
              </a:lnSpc>
              <a:buNone/>
            </a:pPr>
            <a:r>
              <a:rPr lang="en-US" sz="3300" dirty="0">
                <a:solidFill>
                  <a:srgbClr val="00002E"/>
                </a:solidFill>
                <a:latin typeface="Nunito Semi Bold" pitchFamily="34" charset="0"/>
                <a:ea typeface="Nunito Semi Bold" pitchFamily="34" charset="-122"/>
                <a:cs typeface="Nunito Semi Bold" pitchFamily="34" charset="-120"/>
              </a:rPr>
              <a:t>Cons</a:t>
            </a:r>
            <a:endParaRPr lang="en-US" sz="3300" dirty="0"/>
          </a:p>
        </p:txBody>
      </p:sp>
      <p:sp>
        <p:nvSpPr>
          <p:cNvPr id="11" name="Text 9"/>
          <p:cNvSpPr/>
          <p:nvPr/>
        </p:nvSpPr>
        <p:spPr>
          <a:xfrm>
            <a:off x="7595116" y="3654266"/>
            <a:ext cx="6261616" cy="71437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00002E"/>
                </a:solidFill>
                <a:latin typeface="PT Sans" pitchFamily="34" charset="0"/>
                <a:ea typeface="PT Sans" pitchFamily="34" charset="-122"/>
                <a:cs typeface="PT Sans" pitchFamily="34" charset="-120"/>
              </a:rPr>
              <a:t>Setup Complexity:</a:t>
            </a:r>
            <a:pPr algn="l" indent="0" marL="0">
              <a:lnSpc>
                <a:spcPts val="2800"/>
              </a:lnSpc>
              <a:buNone/>
            </a:pPr>
            <a:r>
              <a:rPr lang="en-US" sz="1750" dirty="0">
                <a:solidFill>
                  <a:srgbClr val="00002E"/>
                </a:solidFill>
                <a:latin typeface="PT Sans" pitchFamily="34" charset="0"/>
                <a:ea typeface="PT Sans" pitchFamily="34" charset="-122"/>
                <a:cs typeface="PT Sans" pitchFamily="34" charset="-120"/>
              </a:rPr>
              <a:t> Initial deployment and configuration can require specialized knowledge.</a:t>
            </a:r>
            <a:endParaRPr lang="en-US" sz="1750" dirty="0"/>
          </a:p>
        </p:txBody>
      </p:sp>
      <p:sp>
        <p:nvSpPr>
          <p:cNvPr id="12" name="Text 10"/>
          <p:cNvSpPr/>
          <p:nvPr/>
        </p:nvSpPr>
        <p:spPr>
          <a:xfrm>
            <a:off x="7595116" y="4446746"/>
            <a:ext cx="6261616" cy="71437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00002E"/>
                </a:solidFill>
                <a:latin typeface="PT Sans" pitchFamily="34" charset="0"/>
                <a:ea typeface="PT Sans" pitchFamily="34" charset="-122"/>
                <a:cs typeface="PT Sans" pitchFamily="34" charset="-120"/>
              </a:rPr>
              <a:t>Learning Curve:</a:t>
            </a:r>
            <a:pPr algn="l" indent="0" marL="0">
              <a:lnSpc>
                <a:spcPts val="2800"/>
              </a:lnSpc>
              <a:buNone/>
            </a:pPr>
            <a:r>
              <a:rPr lang="en-US" sz="1750" dirty="0">
                <a:solidFill>
                  <a:srgbClr val="00002E"/>
                </a:solidFill>
                <a:latin typeface="PT Sans" pitchFamily="34" charset="0"/>
                <a:ea typeface="PT Sans" pitchFamily="34" charset="-122"/>
                <a:cs typeface="PT Sans" pitchFamily="34" charset="-120"/>
              </a:rPr>
              <a:t> Teams new to distributed OLAP systems may need time to adapt.</a:t>
            </a:r>
            <a:endParaRPr lang="en-US" sz="1750" dirty="0"/>
          </a:p>
        </p:txBody>
      </p:sp>
      <p:sp>
        <p:nvSpPr>
          <p:cNvPr id="13" name="Text 11"/>
          <p:cNvSpPr/>
          <p:nvPr/>
        </p:nvSpPr>
        <p:spPr>
          <a:xfrm>
            <a:off x="7595116" y="5239226"/>
            <a:ext cx="6261616" cy="71437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00002E"/>
                </a:solidFill>
                <a:latin typeface="PT Sans" pitchFamily="34" charset="0"/>
                <a:ea typeface="PT Sans" pitchFamily="34" charset="-122"/>
                <a:cs typeface="PT Sans" pitchFamily="34" charset="-120"/>
              </a:rPr>
              <a:t>Specific Use Case Fit:</a:t>
            </a:r>
            <a:pPr algn="l" indent="0" marL="0">
              <a:lnSpc>
                <a:spcPts val="2800"/>
              </a:lnSpc>
              <a:buNone/>
            </a:pPr>
            <a:r>
              <a:rPr lang="en-US" sz="1750" dirty="0">
                <a:solidFill>
                  <a:srgbClr val="00002E"/>
                </a:solidFill>
                <a:latin typeface="PT Sans" pitchFamily="34" charset="0"/>
                <a:ea typeface="PT Sans" pitchFamily="34" charset="-122"/>
                <a:cs typeface="PT Sans" pitchFamily="34" charset="-120"/>
              </a:rPr>
              <a:t> Best suited for analytical queries, not transactional workloads.</a:t>
            </a:r>
            <a:endParaRPr lang="en-US" sz="1750" dirty="0"/>
          </a:p>
        </p:txBody>
      </p:sp>
      <p:sp>
        <p:nvSpPr>
          <p:cNvPr id="14" name="Text 12"/>
          <p:cNvSpPr/>
          <p:nvPr/>
        </p:nvSpPr>
        <p:spPr>
          <a:xfrm>
            <a:off x="7595116" y="6031706"/>
            <a:ext cx="6261616" cy="71437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00002E"/>
                </a:solidFill>
                <a:latin typeface="PT Sans" pitchFamily="34" charset="0"/>
                <a:ea typeface="PT Sans" pitchFamily="34" charset="-122"/>
                <a:cs typeface="PT Sans" pitchFamily="34" charset="-120"/>
              </a:rPr>
              <a:t>Operational Overhead:</a:t>
            </a:r>
            <a:pPr algn="l" indent="0" marL="0">
              <a:lnSpc>
                <a:spcPts val="2800"/>
              </a:lnSpc>
              <a:buNone/>
            </a:pPr>
            <a:r>
              <a:rPr lang="en-US" sz="1750" dirty="0">
                <a:solidFill>
                  <a:srgbClr val="00002E"/>
                </a:solidFill>
                <a:latin typeface="PT Sans" pitchFamily="34" charset="0"/>
                <a:ea typeface="PT Sans" pitchFamily="34" charset="-122"/>
                <a:cs typeface="PT Sans" pitchFamily="34" charset="-120"/>
              </a:rPr>
              <a:t> Requires monitoring and management of distributed components.</a:t>
            </a:r>
            <a:endParaRPr lang="en-US" sz="1750" dirty="0"/>
          </a:p>
        </p:txBody>
      </p:sp>
      <p:sp>
        <p:nvSpPr>
          <p:cNvPr id="15" name="Text 13"/>
          <p:cNvSpPr/>
          <p:nvPr/>
        </p:nvSpPr>
        <p:spPr>
          <a:xfrm>
            <a:off x="7595116" y="6824186"/>
            <a:ext cx="6261616" cy="71437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00002E"/>
                </a:solidFill>
                <a:latin typeface="PT Sans" pitchFamily="34" charset="0"/>
                <a:ea typeface="PT Sans" pitchFamily="34" charset="-122"/>
                <a:cs typeface="PT Sans" pitchFamily="34" charset="-120"/>
              </a:rPr>
              <a:t>Community Maturity:</a:t>
            </a:r>
            <a:pPr algn="l" indent="0" marL="0">
              <a:lnSpc>
                <a:spcPts val="2800"/>
              </a:lnSpc>
              <a:buNone/>
            </a:pPr>
            <a:r>
              <a:rPr lang="en-US" sz="1750" dirty="0">
                <a:solidFill>
                  <a:srgbClr val="00002E"/>
                </a:solidFill>
                <a:latin typeface="PT Sans" pitchFamily="34" charset="0"/>
                <a:ea typeface="PT Sans" pitchFamily="34" charset="-122"/>
                <a:cs typeface="PT Sans" pitchFamily="34" charset="-120"/>
              </a:rPr>
              <a:t> While robust, a newer project compared to very established alternatives.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738664"/>
            <a:ext cx="9443799"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Pinot's Architecture: Under the Hood</a:t>
            </a:r>
            <a:endParaRPr lang="en-US" sz="4400" dirty="0"/>
          </a:p>
        </p:txBody>
      </p:sp>
      <p:sp>
        <p:nvSpPr>
          <p:cNvPr id="3" name="Text 1"/>
          <p:cNvSpPr/>
          <p:nvPr/>
        </p:nvSpPr>
        <p:spPr>
          <a:xfrm>
            <a:off x="837724" y="1921431"/>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Apache Pinot's power stems from its distributed, modular architecture. Understanding its core components reveals how it delivers its impressive performance.</a:t>
            </a:r>
            <a:endParaRPr lang="en-US" sz="1850" dirty="0"/>
          </a:p>
        </p:txBody>
      </p:sp>
      <p:sp>
        <p:nvSpPr>
          <p:cNvPr id="4" name="Text 2"/>
          <p:cNvSpPr/>
          <p:nvPr/>
        </p:nvSpPr>
        <p:spPr>
          <a:xfrm>
            <a:off x="1872972" y="3178135"/>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Controller</a:t>
            </a:r>
            <a:endParaRPr lang="en-US" sz="2200" dirty="0"/>
          </a:p>
        </p:txBody>
      </p:sp>
      <p:sp>
        <p:nvSpPr>
          <p:cNvPr id="5" name="Text 3"/>
          <p:cNvSpPr/>
          <p:nvPr/>
        </p:nvSpPr>
        <p:spPr>
          <a:xfrm>
            <a:off x="837724" y="3673673"/>
            <a:ext cx="3851434" cy="1149072"/>
          </a:xfrm>
          <a:prstGeom prst="rect">
            <a:avLst/>
          </a:prstGeom>
          <a:noFill/>
          <a:ln/>
        </p:spPr>
        <p:txBody>
          <a:bodyPr wrap="square" lIns="0" tIns="0" rIns="0" bIns="0" rtlCol="0" anchor="t"/>
          <a:lstStyle/>
          <a:p>
            <a:pPr algn="r" indent="0" marL="0">
              <a:lnSpc>
                <a:spcPts val="3000"/>
              </a:lnSpc>
              <a:buNone/>
            </a:pPr>
            <a:r>
              <a:rPr lang="en-US" sz="1850" dirty="0">
                <a:solidFill>
                  <a:srgbClr val="00002E"/>
                </a:solidFill>
                <a:latin typeface="PT Sans" pitchFamily="34" charset="0"/>
                <a:ea typeface="PT Sans" pitchFamily="34" charset="-122"/>
                <a:cs typeface="PT Sans" pitchFamily="34" charset="-120"/>
              </a:rPr>
              <a:t>Manages cluster metadata, table configurations, and resource allocation.</a:t>
            </a:r>
            <a:endParaRPr lang="en-US" sz="1850" dirty="0"/>
          </a:p>
        </p:txBody>
      </p:sp>
      <p:pic>
        <p:nvPicPr>
          <p:cNvPr id="6" name="Image 0" descr="preencoded.png">    </p:cNvPr>
          <p:cNvPicPr>
            <a:picLocks noChangeAspect="1"/>
          </p:cNvPicPr>
          <p:nvPr/>
        </p:nvPicPr>
        <p:blipFill>
          <a:blip r:embed="rId1"/>
          <a:stretch>
            <a:fillRect/>
          </a:stretch>
        </p:blipFill>
        <p:spPr>
          <a:xfrm>
            <a:off x="5048131" y="2956679"/>
            <a:ext cx="4534138" cy="4534138"/>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3516" y="3746302"/>
            <a:ext cx="358140" cy="358140"/>
          </a:xfrm>
          <a:prstGeom prst="rect">
            <a:avLst/>
          </a:prstGeom>
        </p:spPr>
      </p:pic>
      <p:sp>
        <p:nvSpPr>
          <p:cNvPr id="8" name="Text 4"/>
          <p:cNvSpPr/>
          <p:nvPr/>
        </p:nvSpPr>
        <p:spPr>
          <a:xfrm>
            <a:off x="9941243" y="317813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Broker</a:t>
            </a:r>
            <a:endParaRPr lang="en-US" sz="2200" dirty="0"/>
          </a:p>
        </p:txBody>
      </p:sp>
      <p:sp>
        <p:nvSpPr>
          <p:cNvPr id="9" name="Text 5"/>
          <p:cNvSpPr/>
          <p:nvPr/>
        </p:nvSpPr>
        <p:spPr>
          <a:xfrm>
            <a:off x="9941243" y="3673673"/>
            <a:ext cx="3851434"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Receives queries from clients, fans them out to servers, and aggregates results.</a:t>
            </a:r>
            <a:endParaRPr lang="en-US" sz="1850" dirty="0"/>
          </a:p>
        </p:txBody>
      </p:sp>
      <p:pic>
        <p:nvPicPr>
          <p:cNvPr id="10" name="Image 2" descr="preencoded.png">    </p:cNvPr>
          <p:cNvPicPr>
            <a:picLocks noChangeAspect="1"/>
          </p:cNvPicPr>
          <p:nvPr/>
        </p:nvPicPr>
        <p:blipFill>
          <a:blip r:embed="rId4"/>
          <a:stretch>
            <a:fillRect/>
          </a:stretch>
        </p:blipFill>
        <p:spPr>
          <a:xfrm>
            <a:off x="5048131" y="2956679"/>
            <a:ext cx="4534138" cy="4534138"/>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4388" y="4132064"/>
            <a:ext cx="358140" cy="358140"/>
          </a:xfrm>
          <a:prstGeom prst="rect">
            <a:avLst/>
          </a:prstGeom>
        </p:spPr>
      </p:pic>
      <p:sp>
        <p:nvSpPr>
          <p:cNvPr id="12" name="Text 6"/>
          <p:cNvSpPr/>
          <p:nvPr/>
        </p:nvSpPr>
        <p:spPr>
          <a:xfrm>
            <a:off x="9941243" y="581620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Server</a:t>
            </a:r>
            <a:endParaRPr lang="en-US" sz="2200" dirty="0"/>
          </a:p>
        </p:txBody>
      </p:sp>
      <p:sp>
        <p:nvSpPr>
          <p:cNvPr id="13" name="Text 7"/>
          <p:cNvSpPr/>
          <p:nvPr/>
        </p:nvSpPr>
        <p:spPr>
          <a:xfrm>
            <a:off x="9941243" y="6311741"/>
            <a:ext cx="3851434"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Stores data segments and executes queries on those segments.</a:t>
            </a:r>
            <a:endParaRPr lang="en-US" sz="1850" dirty="0"/>
          </a:p>
        </p:txBody>
      </p:sp>
      <p:pic>
        <p:nvPicPr>
          <p:cNvPr id="14" name="Image 4" descr="preencoded.png">    </p:cNvPr>
          <p:cNvPicPr>
            <a:picLocks noChangeAspect="1"/>
          </p:cNvPicPr>
          <p:nvPr/>
        </p:nvPicPr>
        <p:blipFill>
          <a:blip r:embed="rId7"/>
          <a:stretch>
            <a:fillRect/>
          </a:stretch>
        </p:blipFill>
        <p:spPr>
          <a:xfrm>
            <a:off x="5048131" y="2956679"/>
            <a:ext cx="4534138" cy="4534138"/>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48625" y="6342936"/>
            <a:ext cx="358140" cy="358140"/>
          </a:xfrm>
          <a:prstGeom prst="rect">
            <a:avLst/>
          </a:prstGeom>
        </p:spPr>
      </p:pic>
      <p:sp>
        <p:nvSpPr>
          <p:cNvPr id="16" name="Text 8"/>
          <p:cNvSpPr/>
          <p:nvPr/>
        </p:nvSpPr>
        <p:spPr>
          <a:xfrm>
            <a:off x="1872972" y="5624632"/>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Minion</a:t>
            </a:r>
            <a:endParaRPr lang="en-US" sz="2200" dirty="0"/>
          </a:p>
        </p:txBody>
      </p:sp>
      <p:sp>
        <p:nvSpPr>
          <p:cNvPr id="17" name="Text 9"/>
          <p:cNvSpPr/>
          <p:nvPr/>
        </p:nvSpPr>
        <p:spPr>
          <a:xfrm>
            <a:off x="837724" y="6120170"/>
            <a:ext cx="3851434" cy="1149072"/>
          </a:xfrm>
          <a:prstGeom prst="rect">
            <a:avLst/>
          </a:prstGeom>
          <a:noFill/>
          <a:ln/>
        </p:spPr>
        <p:txBody>
          <a:bodyPr wrap="square" lIns="0" tIns="0" rIns="0" bIns="0" rtlCol="0" anchor="t"/>
          <a:lstStyle/>
          <a:p>
            <a:pPr algn="r" indent="0" marL="0">
              <a:lnSpc>
                <a:spcPts val="3000"/>
              </a:lnSpc>
              <a:buNone/>
            </a:pPr>
            <a:r>
              <a:rPr lang="en-US" sz="1850" dirty="0">
                <a:solidFill>
                  <a:srgbClr val="00002E"/>
                </a:solidFill>
                <a:latin typeface="PT Sans" pitchFamily="34" charset="0"/>
                <a:ea typeface="PT Sans" pitchFamily="34" charset="-122"/>
                <a:cs typeface="PT Sans" pitchFamily="34" charset="-120"/>
              </a:rPr>
              <a:t>Performs offline tasks like segment optimization and data transformation.</a:t>
            </a:r>
            <a:endParaRPr lang="en-US" sz="1850" dirty="0"/>
          </a:p>
        </p:txBody>
      </p:sp>
      <p:pic>
        <p:nvPicPr>
          <p:cNvPr id="18" name="Image 6" descr="preencoded.png">    </p:cNvPr>
          <p:cNvPicPr>
            <a:picLocks noChangeAspect="1"/>
          </p:cNvPicPr>
          <p:nvPr/>
        </p:nvPicPr>
        <p:blipFill>
          <a:blip r:embed="rId10"/>
          <a:stretch>
            <a:fillRect/>
          </a:stretch>
        </p:blipFill>
        <p:spPr>
          <a:xfrm>
            <a:off x="5048131" y="2956679"/>
            <a:ext cx="4534138" cy="4534138"/>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37753" y="5957173"/>
            <a:ext cx="358140" cy="3581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9136" y="855226"/>
            <a:ext cx="7539990" cy="595908"/>
          </a:xfrm>
          <a:prstGeom prst="rect">
            <a:avLst/>
          </a:prstGeom>
          <a:noFill/>
          <a:ln/>
        </p:spPr>
        <p:txBody>
          <a:bodyPr wrap="none" lIns="0" tIns="0" rIns="0" bIns="0" rtlCol="0" anchor="t"/>
          <a:lstStyle/>
          <a:p>
            <a:pPr algn="l" indent="0" marL="0">
              <a:lnSpc>
                <a:spcPts val="4650"/>
              </a:lnSpc>
              <a:buNone/>
            </a:pPr>
            <a:r>
              <a:rPr lang="en-US" sz="3750" dirty="0">
                <a:solidFill>
                  <a:srgbClr val="00002E"/>
                </a:solidFill>
                <a:latin typeface="Nunito Semi Bold" pitchFamily="34" charset="0"/>
                <a:ea typeface="Nunito Semi Bold" pitchFamily="34" charset="-122"/>
                <a:cs typeface="Nunito Semi Bold" pitchFamily="34" charset="-120"/>
              </a:rPr>
              <a:t>Data Ingestion: Streams &amp; Batches</a:t>
            </a:r>
            <a:endParaRPr lang="en-US" sz="3750" dirty="0"/>
          </a:p>
        </p:txBody>
      </p:sp>
      <p:sp>
        <p:nvSpPr>
          <p:cNvPr id="4" name="Text 1"/>
          <p:cNvSpPr/>
          <p:nvPr/>
        </p:nvSpPr>
        <p:spPr>
          <a:xfrm>
            <a:off x="709136" y="1754981"/>
            <a:ext cx="7725728" cy="972622"/>
          </a:xfrm>
          <a:prstGeom prst="rect">
            <a:avLst/>
          </a:prstGeom>
          <a:noFill/>
          <a:ln/>
        </p:spPr>
        <p:txBody>
          <a:bodyPr wrap="square" lIns="0" tIns="0" rIns="0" bIns="0" rtlCol="0" anchor="t"/>
          <a:lstStyle/>
          <a:p>
            <a:pPr algn="l" indent="0" marL="0">
              <a:lnSpc>
                <a:spcPts val="2550"/>
              </a:lnSpc>
              <a:buNone/>
            </a:pPr>
            <a:r>
              <a:rPr lang="en-US" sz="1550" dirty="0">
                <a:solidFill>
                  <a:srgbClr val="00002E"/>
                </a:solidFill>
                <a:latin typeface="PT Sans" pitchFamily="34" charset="0"/>
                <a:ea typeface="PT Sans" pitchFamily="34" charset="-122"/>
                <a:cs typeface="PT Sans" pitchFamily="34" charset="-120"/>
              </a:rPr>
              <a:t>Pinot's ability to consume data from diverse sources is fundamental to its real-time capabilities. It handles both continuous data streams and historical batch loads efficiently.</a:t>
            </a:r>
            <a:endParaRPr lang="en-US" sz="1550" dirty="0"/>
          </a:p>
        </p:txBody>
      </p:sp>
      <p:pic>
        <p:nvPicPr>
          <p:cNvPr id="5" name="Image 1" descr="preencoded.png">    </p:cNvPr>
          <p:cNvPicPr>
            <a:picLocks noChangeAspect="1"/>
          </p:cNvPicPr>
          <p:nvPr/>
        </p:nvPicPr>
        <p:blipFill>
          <a:blip r:embed="rId2"/>
          <a:stretch>
            <a:fillRect/>
          </a:stretch>
        </p:blipFill>
        <p:spPr>
          <a:xfrm>
            <a:off x="709136" y="2955488"/>
            <a:ext cx="1012984" cy="1472922"/>
          </a:xfrm>
          <a:prstGeom prst="rect">
            <a:avLst/>
          </a:prstGeom>
        </p:spPr>
      </p:pic>
      <p:sp>
        <p:nvSpPr>
          <p:cNvPr id="6" name="Text 2"/>
          <p:cNvSpPr/>
          <p:nvPr/>
        </p:nvSpPr>
        <p:spPr>
          <a:xfrm>
            <a:off x="1924645" y="3158014"/>
            <a:ext cx="2383631" cy="297894"/>
          </a:xfrm>
          <a:prstGeom prst="rect">
            <a:avLst/>
          </a:prstGeom>
          <a:noFill/>
          <a:ln/>
        </p:spPr>
        <p:txBody>
          <a:bodyPr wrap="none" lIns="0" tIns="0" rIns="0" bIns="0" rtlCol="0" anchor="t"/>
          <a:lstStyle/>
          <a:p>
            <a:pPr algn="l" indent="0" marL="0">
              <a:lnSpc>
                <a:spcPts val="2300"/>
              </a:lnSpc>
              <a:buNone/>
            </a:pPr>
            <a:r>
              <a:rPr lang="en-US" sz="1850" dirty="0">
                <a:solidFill>
                  <a:srgbClr val="00002E"/>
                </a:solidFill>
                <a:latin typeface="Nunito Semi Bold" pitchFamily="34" charset="0"/>
                <a:ea typeface="Nunito Semi Bold" pitchFamily="34" charset="-122"/>
                <a:cs typeface="Nunito Semi Bold" pitchFamily="34" charset="-120"/>
              </a:rPr>
              <a:t>Streaming Ingestion</a:t>
            </a:r>
            <a:endParaRPr lang="en-US" sz="1850" dirty="0"/>
          </a:p>
        </p:txBody>
      </p:sp>
      <p:sp>
        <p:nvSpPr>
          <p:cNvPr id="7" name="Text 3"/>
          <p:cNvSpPr/>
          <p:nvPr/>
        </p:nvSpPr>
        <p:spPr>
          <a:xfrm>
            <a:off x="1924645" y="3577471"/>
            <a:ext cx="6510218" cy="648414"/>
          </a:xfrm>
          <a:prstGeom prst="rect">
            <a:avLst/>
          </a:prstGeom>
          <a:noFill/>
          <a:ln/>
        </p:spPr>
        <p:txBody>
          <a:bodyPr wrap="square" lIns="0" tIns="0" rIns="0" bIns="0" rtlCol="0" anchor="t"/>
          <a:lstStyle/>
          <a:p>
            <a:pPr algn="l" indent="0" marL="0">
              <a:lnSpc>
                <a:spcPts val="2550"/>
              </a:lnSpc>
              <a:buNone/>
            </a:pPr>
            <a:r>
              <a:rPr lang="en-US" sz="1550" dirty="0">
                <a:solidFill>
                  <a:srgbClr val="00002E"/>
                </a:solidFill>
                <a:latin typeface="PT Sans" pitchFamily="34" charset="0"/>
                <a:ea typeface="PT Sans" pitchFamily="34" charset="-122"/>
                <a:cs typeface="PT Sans" pitchFamily="34" charset="-120"/>
              </a:rPr>
              <a:t>Connects to message queues like Kafka and Kinesis for continuous, low-latency data updates.</a:t>
            </a:r>
            <a:endParaRPr lang="en-US" sz="1550" dirty="0"/>
          </a:p>
        </p:txBody>
      </p:sp>
      <p:pic>
        <p:nvPicPr>
          <p:cNvPr id="8" name="Image 2" descr="preencoded.png">    </p:cNvPr>
          <p:cNvPicPr>
            <a:picLocks noChangeAspect="1"/>
          </p:cNvPicPr>
          <p:nvPr/>
        </p:nvPicPr>
        <p:blipFill>
          <a:blip r:embed="rId3"/>
          <a:stretch>
            <a:fillRect/>
          </a:stretch>
        </p:blipFill>
        <p:spPr>
          <a:xfrm>
            <a:off x="709136" y="4428411"/>
            <a:ext cx="1012984" cy="1472922"/>
          </a:xfrm>
          <a:prstGeom prst="rect">
            <a:avLst/>
          </a:prstGeom>
        </p:spPr>
      </p:pic>
      <p:sp>
        <p:nvSpPr>
          <p:cNvPr id="9" name="Text 4"/>
          <p:cNvSpPr/>
          <p:nvPr/>
        </p:nvSpPr>
        <p:spPr>
          <a:xfrm>
            <a:off x="1924645" y="4630936"/>
            <a:ext cx="2383631" cy="297894"/>
          </a:xfrm>
          <a:prstGeom prst="rect">
            <a:avLst/>
          </a:prstGeom>
          <a:noFill/>
          <a:ln/>
        </p:spPr>
        <p:txBody>
          <a:bodyPr wrap="none" lIns="0" tIns="0" rIns="0" bIns="0" rtlCol="0" anchor="t"/>
          <a:lstStyle/>
          <a:p>
            <a:pPr algn="l" indent="0" marL="0">
              <a:lnSpc>
                <a:spcPts val="2300"/>
              </a:lnSpc>
              <a:buNone/>
            </a:pPr>
            <a:r>
              <a:rPr lang="en-US" sz="1850" dirty="0">
                <a:solidFill>
                  <a:srgbClr val="00002E"/>
                </a:solidFill>
                <a:latin typeface="Nunito Semi Bold" pitchFamily="34" charset="0"/>
                <a:ea typeface="Nunito Semi Bold" pitchFamily="34" charset="-122"/>
                <a:cs typeface="Nunito Semi Bold" pitchFamily="34" charset="-120"/>
              </a:rPr>
              <a:t>Batch Ingestion</a:t>
            </a:r>
            <a:endParaRPr lang="en-US" sz="1850" dirty="0"/>
          </a:p>
        </p:txBody>
      </p:sp>
      <p:sp>
        <p:nvSpPr>
          <p:cNvPr id="10" name="Text 5"/>
          <p:cNvSpPr/>
          <p:nvPr/>
        </p:nvSpPr>
        <p:spPr>
          <a:xfrm>
            <a:off x="1924645" y="5050393"/>
            <a:ext cx="6510218" cy="648414"/>
          </a:xfrm>
          <a:prstGeom prst="rect">
            <a:avLst/>
          </a:prstGeom>
          <a:noFill/>
          <a:ln/>
        </p:spPr>
        <p:txBody>
          <a:bodyPr wrap="square" lIns="0" tIns="0" rIns="0" bIns="0" rtlCol="0" anchor="t"/>
          <a:lstStyle/>
          <a:p>
            <a:pPr algn="l" indent="0" marL="0">
              <a:lnSpc>
                <a:spcPts val="2550"/>
              </a:lnSpc>
              <a:buNone/>
            </a:pPr>
            <a:r>
              <a:rPr lang="en-US" sz="1550" dirty="0">
                <a:solidFill>
                  <a:srgbClr val="00002E"/>
                </a:solidFill>
                <a:latin typeface="PT Sans" pitchFamily="34" charset="0"/>
                <a:ea typeface="PT Sans" pitchFamily="34" charset="-122"/>
                <a:cs typeface="PT Sans" pitchFamily="34" charset="-120"/>
              </a:rPr>
              <a:t>Processes historical data from sources like S3, HDFS, or Google Cloud Storage to build initial datasets.</a:t>
            </a:r>
            <a:endParaRPr lang="en-US" sz="1550" dirty="0"/>
          </a:p>
        </p:txBody>
      </p:sp>
      <p:pic>
        <p:nvPicPr>
          <p:cNvPr id="11" name="Image 3" descr="preencoded.png">    </p:cNvPr>
          <p:cNvPicPr>
            <a:picLocks noChangeAspect="1"/>
          </p:cNvPicPr>
          <p:nvPr/>
        </p:nvPicPr>
        <p:blipFill>
          <a:blip r:embed="rId4"/>
          <a:stretch>
            <a:fillRect/>
          </a:stretch>
        </p:blipFill>
        <p:spPr>
          <a:xfrm>
            <a:off x="709136" y="5901333"/>
            <a:ext cx="1012984" cy="1472922"/>
          </a:xfrm>
          <a:prstGeom prst="rect">
            <a:avLst/>
          </a:prstGeom>
        </p:spPr>
      </p:pic>
      <p:sp>
        <p:nvSpPr>
          <p:cNvPr id="12" name="Text 6"/>
          <p:cNvSpPr/>
          <p:nvPr/>
        </p:nvSpPr>
        <p:spPr>
          <a:xfrm>
            <a:off x="1924645" y="6103858"/>
            <a:ext cx="2383631" cy="297894"/>
          </a:xfrm>
          <a:prstGeom prst="rect">
            <a:avLst/>
          </a:prstGeom>
          <a:noFill/>
          <a:ln/>
        </p:spPr>
        <p:txBody>
          <a:bodyPr wrap="none" lIns="0" tIns="0" rIns="0" bIns="0" rtlCol="0" anchor="t"/>
          <a:lstStyle/>
          <a:p>
            <a:pPr algn="l" indent="0" marL="0">
              <a:lnSpc>
                <a:spcPts val="2300"/>
              </a:lnSpc>
              <a:buNone/>
            </a:pPr>
            <a:r>
              <a:rPr lang="en-US" sz="1850" dirty="0">
                <a:solidFill>
                  <a:srgbClr val="00002E"/>
                </a:solidFill>
                <a:latin typeface="Nunito Semi Bold" pitchFamily="34" charset="0"/>
                <a:ea typeface="Nunito Semi Bold" pitchFamily="34" charset="-122"/>
                <a:cs typeface="Nunito Semi Bold" pitchFamily="34" charset="-120"/>
              </a:rPr>
              <a:t>Segment Creation</a:t>
            </a:r>
            <a:endParaRPr lang="en-US" sz="1850" dirty="0"/>
          </a:p>
        </p:txBody>
      </p:sp>
      <p:sp>
        <p:nvSpPr>
          <p:cNvPr id="13" name="Text 7"/>
          <p:cNvSpPr/>
          <p:nvPr/>
        </p:nvSpPr>
        <p:spPr>
          <a:xfrm>
            <a:off x="1924645" y="6523315"/>
            <a:ext cx="6510218" cy="648414"/>
          </a:xfrm>
          <a:prstGeom prst="rect">
            <a:avLst/>
          </a:prstGeom>
          <a:noFill/>
          <a:ln/>
        </p:spPr>
        <p:txBody>
          <a:bodyPr wrap="square" lIns="0" tIns="0" rIns="0" bIns="0" rtlCol="0" anchor="t"/>
          <a:lstStyle/>
          <a:p>
            <a:pPr algn="l" indent="0" marL="0">
              <a:lnSpc>
                <a:spcPts val="2550"/>
              </a:lnSpc>
              <a:buNone/>
            </a:pPr>
            <a:r>
              <a:rPr lang="en-US" sz="1550" dirty="0">
                <a:solidFill>
                  <a:srgbClr val="00002E"/>
                </a:solidFill>
                <a:latin typeface="PT Sans" pitchFamily="34" charset="0"/>
                <a:ea typeface="PT Sans" pitchFamily="34" charset="-122"/>
                <a:cs typeface="PT Sans" pitchFamily="34" charset="-120"/>
              </a:rPr>
              <a:t>Data is organized into immutable segments, which are the primary unit of storage and query in Pinot.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6993" y="1069658"/>
            <a:ext cx="4174212" cy="381833"/>
          </a:xfrm>
          <a:prstGeom prst="rect">
            <a:avLst/>
          </a:prstGeom>
          <a:noFill/>
          <a:ln/>
        </p:spPr>
        <p:txBody>
          <a:bodyPr wrap="none" lIns="0" tIns="0" rIns="0" bIns="0" rtlCol="0" anchor="t"/>
          <a:lstStyle/>
          <a:p>
            <a:pPr algn="l" indent="0" marL="0">
              <a:lnSpc>
                <a:spcPts val="3000"/>
              </a:lnSpc>
              <a:buNone/>
            </a:pPr>
            <a:r>
              <a:rPr lang="en-US" sz="2400" dirty="0">
                <a:solidFill>
                  <a:srgbClr val="00002E"/>
                </a:solidFill>
                <a:latin typeface="Nunito Semi Bold" pitchFamily="34" charset="0"/>
                <a:ea typeface="Nunito Semi Bold" pitchFamily="34" charset="-122"/>
                <a:cs typeface="Nunito Semi Bold" pitchFamily="34" charset="-120"/>
              </a:rPr>
              <a:t>Optimized Storage &amp; Indexing</a:t>
            </a:r>
            <a:endParaRPr lang="en-US" sz="2400" dirty="0"/>
          </a:p>
        </p:txBody>
      </p:sp>
      <p:sp>
        <p:nvSpPr>
          <p:cNvPr id="4" name="Text 1"/>
          <p:cNvSpPr/>
          <p:nvPr/>
        </p:nvSpPr>
        <p:spPr>
          <a:xfrm>
            <a:off x="706993" y="1646158"/>
            <a:ext cx="7729895" cy="415528"/>
          </a:xfrm>
          <a:prstGeom prst="rect">
            <a:avLst/>
          </a:prstGeom>
          <a:noFill/>
          <a:ln/>
        </p:spPr>
        <p:txBody>
          <a:bodyPr wrap="square" lIns="0" tIns="0" rIns="0" bIns="0" rtlCol="0" anchor="t"/>
          <a:lstStyle/>
          <a:p>
            <a:pPr algn="l" indent="0" marL="0">
              <a:lnSpc>
                <a:spcPts val="1600"/>
              </a:lnSpc>
              <a:buNone/>
            </a:pPr>
            <a:r>
              <a:rPr lang="en-US" sz="1000" dirty="0">
                <a:solidFill>
                  <a:srgbClr val="00002E"/>
                </a:solidFill>
                <a:latin typeface="PT Sans" pitchFamily="34" charset="0"/>
                <a:ea typeface="PT Sans" pitchFamily="34" charset="-122"/>
                <a:cs typeface="PT Sans" pitchFamily="34" charset="-120"/>
              </a:rPr>
              <a:t>Pinot employs advanced storage and indexing strategies to ensure lightning-fast query execution, minimizing the amount of data it needs to scan.</a:t>
            </a:r>
            <a:endParaRPr lang="en-US" sz="1000" dirty="0"/>
          </a:p>
        </p:txBody>
      </p:sp>
      <p:sp>
        <p:nvSpPr>
          <p:cNvPr id="5" name="Shape 2"/>
          <p:cNvSpPr/>
          <p:nvPr/>
        </p:nvSpPr>
        <p:spPr>
          <a:xfrm>
            <a:off x="706993" y="2402324"/>
            <a:ext cx="7729895" cy="946071"/>
          </a:xfrm>
          <a:prstGeom prst="roundRect">
            <a:avLst>
              <a:gd name="adj" fmla="val 7732"/>
            </a:avLst>
          </a:prstGeom>
          <a:solidFill>
            <a:srgbClr val="F3F3FF">
              <a:alpha val="75000"/>
            </a:srgbClr>
          </a:solidFill>
          <a:ln/>
        </p:spPr>
      </p:sp>
      <p:sp>
        <p:nvSpPr>
          <p:cNvPr id="6" name="Shape 3"/>
          <p:cNvSpPr/>
          <p:nvPr/>
        </p:nvSpPr>
        <p:spPr>
          <a:xfrm>
            <a:off x="706993" y="2387084"/>
            <a:ext cx="7729895" cy="60960"/>
          </a:xfrm>
          <a:prstGeom prst="roundRect">
            <a:avLst>
              <a:gd name="adj" fmla="val 319513"/>
            </a:avLst>
          </a:prstGeom>
          <a:solidFill>
            <a:srgbClr val="2D4DF2"/>
          </a:solidFill>
          <a:ln/>
        </p:spPr>
      </p:sp>
      <p:sp>
        <p:nvSpPr>
          <p:cNvPr id="7" name="Shape 4"/>
          <p:cNvSpPr/>
          <p:nvPr/>
        </p:nvSpPr>
        <p:spPr>
          <a:xfrm>
            <a:off x="4377154" y="2207657"/>
            <a:ext cx="389453" cy="389453"/>
          </a:xfrm>
          <a:prstGeom prst="roundRect">
            <a:avLst>
              <a:gd name="adj" fmla="val 234791"/>
            </a:avLst>
          </a:prstGeom>
          <a:solidFill>
            <a:srgbClr val="2D4DF2"/>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3955" y="2324457"/>
            <a:ext cx="155734" cy="155734"/>
          </a:xfrm>
          <a:prstGeom prst="rect">
            <a:avLst/>
          </a:prstGeom>
        </p:spPr>
      </p:pic>
      <p:sp>
        <p:nvSpPr>
          <p:cNvPr id="9" name="Text 5"/>
          <p:cNvSpPr/>
          <p:nvPr/>
        </p:nvSpPr>
        <p:spPr>
          <a:xfrm>
            <a:off x="852011" y="2726888"/>
            <a:ext cx="1527572" cy="190857"/>
          </a:xfrm>
          <a:prstGeom prst="rect">
            <a:avLst/>
          </a:prstGeom>
          <a:noFill/>
          <a:ln/>
        </p:spPr>
        <p:txBody>
          <a:bodyPr wrap="none" lIns="0" tIns="0" rIns="0" bIns="0" rtlCol="0" anchor="t"/>
          <a:lstStyle/>
          <a:p>
            <a:pPr algn="l" indent="0" marL="0">
              <a:lnSpc>
                <a:spcPts val="1500"/>
              </a:lnSpc>
              <a:buNone/>
            </a:pPr>
            <a:r>
              <a:rPr lang="en-US" sz="1200" dirty="0">
                <a:solidFill>
                  <a:srgbClr val="00002E"/>
                </a:solidFill>
                <a:latin typeface="Nunito Semi Bold" pitchFamily="34" charset="0"/>
                <a:ea typeface="Nunito Semi Bold" pitchFamily="34" charset="-122"/>
                <a:cs typeface="Nunito Semi Bold" pitchFamily="34" charset="-120"/>
              </a:rPr>
              <a:t>Inverted Index</a:t>
            </a:r>
            <a:endParaRPr lang="en-US" sz="1200" dirty="0"/>
          </a:p>
        </p:txBody>
      </p:sp>
      <p:sp>
        <p:nvSpPr>
          <p:cNvPr id="10" name="Text 6"/>
          <p:cNvSpPr/>
          <p:nvPr/>
        </p:nvSpPr>
        <p:spPr>
          <a:xfrm>
            <a:off x="852011" y="2995612"/>
            <a:ext cx="7439858" cy="207764"/>
          </a:xfrm>
          <a:prstGeom prst="rect">
            <a:avLst/>
          </a:prstGeom>
          <a:noFill/>
          <a:ln/>
        </p:spPr>
        <p:txBody>
          <a:bodyPr wrap="none" lIns="0" tIns="0" rIns="0" bIns="0" rtlCol="0" anchor="t"/>
          <a:lstStyle/>
          <a:p>
            <a:pPr algn="l" indent="0" marL="0">
              <a:lnSpc>
                <a:spcPts val="1600"/>
              </a:lnSpc>
              <a:buNone/>
            </a:pPr>
            <a:r>
              <a:rPr lang="en-US" sz="1000" dirty="0">
                <a:solidFill>
                  <a:srgbClr val="00002E"/>
                </a:solidFill>
                <a:latin typeface="PT Sans" pitchFamily="34" charset="0"/>
                <a:ea typeface="PT Sans" pitchFamily="34" charset="-122"/>
                <a:cs typeface="PT Sans" pitchFamily="34" charset="-120"/>
              </a:rPr>
              <a:t>Speeds up filtering by mapping values to row IDs, ideal for high-cardinality dimensions.</a:t>
            </a:r>
            <a:endParaRPr lang="en-US" sz="1000" dirty="0"/>
          </a:p>
        </p:txBody>
      </p:sp>
      <p:sp>
        <p:nvSpPr>
          <p:cNvPr id="11" name="Shape 7"/>
          <p:cNvSpPr/>
          <p:nvPr/>
        </p:nvSpPr>
        <p:spPr>
          <a:xfrm>
            <a:off x="706993" y="3672840"/>
            <a:ext cx="7729895" cy="946071"/>
          </a:xfrm>
          <a:prstGeom prst="roundRect">
            <a:avLst>
              <a:gd name="adj" fmla="val 7732"/>
            </a:avLst>
          </a:prstGeom>
          <a:solidFill>
            <a:srgbClr val="F3F3FF">
              <a:alpha val="75000"/>
            </a:srgbClr>
          </a:solidFill>
          <a:ln/>
        </p:spPr>
      </p:sp>
      <p:sp>
        <p:nvSpPr>
          <p:cNvPr id="12" name="Shape 8"/>
          <p:cNvSpPr/>
          <p:nvPr/>
        </p:nvSpPr>
        <p:spPr>
          <a:xfrm>
            <a:off x="706993" y="3657600"/>
            <a:ext cx="7729895" cy="60960"/>
          </a:xfrm>
          <a:prstGeom prst="roundRect">
            <a:avLst>
              <a:gd name="adj" fmla="val 319513"/>
            </a:avLst>
          </a:prstGeom>
          <a:solidFill>
            <a:srgbClr val="018CE1"/>
          </a:solidFill>
          <a:ln/>
        </p:spPr>
      </p:sp>
      <p:sp>
        <p:nvSpPr>
          <p:cNvPr id="13" name="Shape 9"/>
          <p:cNvSpPr/>
          <p:nvPr/>
        </p:nvSpPr>
        <p:spPr>
          <a:xfrm>
            <a:off x="4377154" y="3478173"/>
            <a:ext cx="389453" cy="389453"/>
          </a:xfrm>
          <a:prstGeom prst="roundRect">
            <a:avLst>
              <a:gd name="adj" fmla="val 234791"/>
            </a:avLst>
          </a:prstGeom>
          <a:solidFill>
            <a:srgbClr val="2D4DF2"/>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3955" y="3594973"/>
            <a:ext cx="155734" cy="155734"/>
          </a:xfrm>
          <a:prstGeom prst="rect">
            <a:avLst/>
          </a:prstGeom>
        </p:spPr>
      </p:pic>
      <p:sp>
        <p:nvSpPr>
          <p:cNvPr id="15" name="Text 10"/>
          <p:cNvSpPr/>
          <p:nvPr/>
        </p:nvSpPr>
        <p:spPr>
          <a:xfrm>
            <a:off x="852011" y="3997404"/>
            <a:ext cx="1527572" cy="190857"/>
          </a:xfrm>
          <a:prstGeom prst="rect">
            <a:avLst/>
          </a:prstGeom>
          <a:noFill/>
          <a:ln/>
        </p:spPr>
        <p:txBody>
          <a:bodyPr wrap="none" lIns="0" tIns="0" rIns="0" bIns="0" rtlCol="0" anchor="t"/>
          <a:lstStyle/>
          <a:p>
            <a:pPr algn="l" indent="0" marL="0">
              <a:lnSpc>
                <a:spcPts val="1500"/>
              </a:lnSpc>
              <a:buNone/>
            </a:pPr>
            <a:r>
              <a:rPr lang="en-US" sz="1200" dirty="0">
                <a:solidFill>
                  <a:srgbClr val="00002E"/>
                </a:solidFill>
                <a:latin typeface="Nunito Semi Bold" pitchFamily="34" charset="0"/>
                <a:ea typeface="Nunito Semi Bold" pitchFamily="34" charset="-122"/>
                <a:cs typeface="Nunito Semi Bold" pitchFamily="34" charset="-120"/>
              </a:rPr>
              <a:t>Star-Tree Index</a:t>
            </a:r>
            <a:endParaRPr lang="en-US" sz="1200" dirty="0"/>
          </a:p>
        </p:txBody>
      </p:sp>
      <p:sp>
        <p:nvSpPr>
          <p:cNvPr id="16" name="Text 11"/>
          <p:cNvSpPr/>
          <p:nvPr/>
        </p:nvSpPr>
        <p:spPr>
          <a:xfrm>
            <a:off x="852011" y="4266128"/>
            <a:ext cx="7439858" cy="207764"/>
          </a:xfrm>
          <a:prstGeom prst="rect">
            <a:avLst/>
          </a:prstGeom>
          <a:noFill/>
          <a:ln/>
        </p:spPr>
        <p:txBody>
          <a:bodyPr wrap="none" lIns="0" tIns="0" rIns="0" bIns="0" rtlCol="0" anchor="t"/>
          <a:lstStyle/>
          <a:p>
            <a:pPr algn="l" indent="0" marL="0">
              <a:lnSpc>
                <a:spcPts val="1600"/>
              </a:lnSpc>
              <a:buNone/>
            </a:pPr>
            <a:r>
              <a:rPr lang="en-US" sz="1000" dirty="0">
                <a:solidFill>
                  <a:srgbClr val="00002E"/>
                </a:solidFill>
                <a:latin typeface="PT Sans" pitchFamily="34" charset="0"/>
                <a:ea typeface="PT Sans" pitchFamily="34" charset="-122"/>
                <a:cs typeface="PT Sans" pitchFamily="34" charset="-120"/>
              </a:rPr>
              <a:t>Pre-aggregates data for common queries, drastically reducing query time for frequently accessed metrics.</a:t>
            </a:r>
            <a:endParaRPr lang="en-US" sz="1000" dirty="0"/>
          </a:p>
        </p:txBody>
      </p:sp>
      <p:sp>
        <p:nvSpPr>
          <p:cNvPr id="17" name="Shape 12"/>
          <p:cNvSpPr/>
          <p:nvPr/>
        </p:nvSpPr>
        <p:spPr>
          <a:xfrm>
            <a:off x="706993" y="4943356"/>
            <a:ext cx="7729895" cy="946071"/>
          </a:xfrm>
          <a:prstGeom prst="roundRect">
            <a:avLst>
              <a:gd name="adj" fmla="val 7732"/>
            </a:avLst>
          </a:prstGeom>
          <a:solidFill>
            <a:srgbClr val="F3F3FF">
              <a:alpha val="75000"/>
            </a:srgbClr>
          </a:solidFill>
          <a:ln/>
        </p:spPr>
      </p:sp>
      <p:sp>
        <p:nvSpPr>
          <p:cNvPr id="18" name="Shape 13"/>
          <p:cNvSpPr/>
          <p:nvPr/>
        </p:nvSpPr>
        <p:spPr>
          <a:xfrm>
            <a:off x="706993" y="4928116"/>
            <a:ext cx="7729895" cy="60960"/>
          </a:xfrm>
          <a:prstGeom prst="roundRect">
            <a:avLst>
              <a:gd name="adj" fmla="val 319513"/>
            </a:avLst>
          </a:prstGeom>
          <a:solidFill>
            <a:srgbClr val="DA33BF"/>
          </a:solidFill>
          <a:ln/>
        </p:spPr>
      </p:sp>
      <p:sp>
        <p:nvSpPr>
          <p:cNvPr id="19" name="Shape 14"/>
          <p:cNvSpPr/>
          <p:nvPr/>
        </p:nvSpPr>
        <p:spPr>
          <a:xfrm>
            <a:off x="4377154" y="4748689"/>
            <a:ext cx="389453" cy="389453"/>
          </a:xfrm>
          <a:prstGeom prst="roundRect">
            <a:avLst>
              <a:gd name="adj" fmla="val 234791"/>
            </a:avLst>
          </a:prstGeom>
          <a:solidFill>
            <a:srgbClr val="2D4DF2"/>
          </a:solidFill>
          <a:ln/>
        </p:spPr>
      </p:sp>
      <p:pic>
        <p:nvPicPr>
          <p:cNvPr id="2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93955" y="4865489"/>
            <a:ext cx="155734" cy="155734"/>
          </a:xfrm>
          <a:prstGeom prst="rect">
            <a:avLst/>
          </a:prstGeom>
        </p:spPr>
      </p:pic>
      <p:sp>
        <p:nvSpPr>
          <p:cNvPr id="21" name="Text 15"/>
          <p:cNvSpPr/>
          <p:nvPr/>
        </p:nvSpPr>
        <p:spPr>
          <a:xfrm>
            <a:off x="852011" y="5267920"/>
            <a:ext cx="1527572" cy="190857"/>
          </a:xfrm>
          <a:prstGeom prst="rect">
            <a:avLst/>
          </a:prstGeom>
          <a:noFill/>
          <a:ln/>
        </p:spPr>
        <p:txBody>
          <a:bodyPr wrap="none" lIns="0" tIns="0" rIns="0" bIns="0" rtlCol="0" anchor="t"/>
          <a:lstStyle/>
          <a:p>
            <a:pPr algn="l" indent="0" marL="0">
              <a:lnSpc>
                <a:spcPts val="1500"/>
              </a:lnSpc>
              <a:buNone/>
            </a:pPr>
            <a:r>
              <a:rPr lang="en-US" sz="1200" dirty="0">
                <a:solidFill>
                  <a:srgbClr val="00002E"/>
                </a:solidFill>
                <a:latin typeface="Nunito Semi Bold" pitchFamily="34" charset="0"/>
                <a:ea typeface="Nunito Semi Bold" pitchFamily="34" charset="-122"/>
                <a:cs typeface="Nunito Semi Bold" pitchFamily="34" charset="-120"/>
              </a:rPr>
              <a:t>Dictionary Encoding</a:t>
            </a:r>
            <a:endParaRPr lang="en-US" sz="1200" dirty="0"/>
          </a:p>
        </p:txBody>
      </p:sp>
      <p:sp>
        <p:nvSpPr>
          <p:cNvPr id="22" name="Text 16"/>
          <p:cNvSpPr/>
          <p:nvPr/>
        </p:nvSpPr>
        <p:spPr>
          <a:xfrm>
            <a:off x="852011" y="5536644"/>
            <a:ext cx="7439858" cy="207764"/>
          </a:xfrm>
          <a:prstGeom prst="rect">
            <a:avLst/>
          </a:prstGeom>
          <a:noFill/>
          <a:ln/>
        </p:spPr>
        <p:txBody>
          <a:bodyPr wrap="none" lIns="0" tIns="0" rIns="0" bIns="0" rtlCol="0" anchor="t"/>
          <a:lstStyle/>
          <a:p>
            <a:pPr algn="l" indent="0" marL="0">
              <a:lnSpc>
                <a:spcPts val="1600"/>
              </a:lnSpc>
              <a:buNone/>
            </a:pPr>
            <a:r>
              <a:rPr lang="en-US" sz="1000" dirty="0">
                <a:solidFill>
                  <a:srgbClr val="00002E"/>
                </a:solidFill>
                <a:latin typeface="PT Sans" pitchFamily="34" charset="0"/>
                <a:ea typeface="PT Sans" pitchFamily="34" charset="-122"/>
                <a:cs typeface="PT Sans" pitchFamily="34" charset="-120"/>
              </a:rPr>
              <a:t>Reduces storage footprint and improves query performance by mapping string values to integers.</a:t>
            </a:r>
            <a:endParaRPr lang="en-US" sz="1000" dirty="0"/>
          </a:p>
        </p:txBody>
      </p:sp>
      <p:sp>
        <p:nvSpPr>
          <p:cNvPr id="23" name="Shape 17"/>
          <p:cNvSpPr/>
          <p:nvPr/>
        </p:nvSpPr>
        <p:spPr>
          <a:xfrm>
            <a:off x="706993" y="6213872"/>
            <a:ext cx="7729895" cy="946071"/>
          </a:xfrm>
          <a:prstGeom prst="roundRect">
            <a:avLst>
              <a:gd name="adj" fmla="val 7732"/>
            </a:avLst>
          </a:prstGeom>
          <a:solidFill>
            <a:srgbClr val="F3F3FF">
              <a:alpha val="75000"/>
            </a:srgbClr>
          </a:solidFill>
          <a:ln/>
        </p:spPr>
      </p:sp>
      <p:sp>
        <p:nvSpPr>
          <p:cNvPr id="24" name="Shape 18"/>
          <p:cNvSpPr/>
          <p:nvPr/>
        </p:nvSpPr>
        <p:spPr>
          <a:xfrm>
            <a:off x="706993" y="6198632"/>
            <a:ext cx="7729895" cy="60960"/>
          </a:xfrm>
          <a:prstGeom prst="roundRect">
            <a:avLst>
              <a:gd name="adj" fmla="val 319513"/>
            </a:avLst>
          </a:prstGeom>
          <a:solidFill>
            <a:srgbClr val="2D4DF2"/>
          </a:solidFill>
          <a:ln/>
        </p:spPr>
      </p:sp>
      <p:sp>
        <p:nvSpPr>
          <p:cNvPr id="25" name="Shape 19"/>
          <p:cNvSpPr/>
          <p:nvPr/>
        </p:nvSpPr>
        <p:spPr>
          <a:xfrm>
            <a:off x="4377154" y="6019205"/>
            <a:ext cx="389453" cy="389453"/>
          </a:xfrm>
          <a:prstGeom prst="roundRect">
            <a:avLst>
              <a:gd name="adj" fmla="val 234791"/>
            </a:avLst>
          </a:prstGeom>
          <a:solidFill>
            <a:srgbClr val="2D4DF2"/>
          </a:solidFill>
          <a:ln/>
        </p:spPr>
      </p:sp>
      <p:pic>
        <p:nvPicPr>
          <p:cNvPr id="2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93955" y="6136005"/>
            <a:ext cx="155734" cy="155734"/>
          </a:xfrm>
          <a:prstGeom prst="rect">
            <a:avLst/>
          </a:prstGeom>
        </p:spPr>
      </p:pic>
      <p:sp>
        <p:nvSpPr>
          <p:cNvPr id="27" name="Text 20"/>
          <p:cNvSpPr/>
          <p:nvPr/>
        </p:nvSpPr>
        <p:spPr>
          <a:xfrm>
            <a:off x="852011" y="6538436"/>
            <a:ext cx="1527572" cy="190857"/>
          </a:xfrm>
          <a:prstGeom prst="rect">
            <a:avLst/>
          </a:prstGeom>
          <a:noFill/>
          <a:ln/>
        </p:spPr>
        <p:txBody>
          <a:bodyPr wrap="none" lIns="0" tIns="0" rIns="0" bIns="0" rtlCol="0" anchor="t"/>
          <a:lstStyle/>
          <a:p>
            <a:pPr algn="l" indent="0" marL="0">
              <a:lnSpc>
                <a:spcPts val="1500"/>
              </a:lnSpc>
              <a:buNone/>
            </a:pPr>
            <a:r>
              <a:rPr lang="en-US" sz="1200" dirty="0">
                <a:solidFill>
                  <a:srgbClr val="00002E"/>
                </a:solidFill>
                <a:latin typeface="Nunito Semi Bold" pitchFamily="34" charset="0"/>
                <a:ea typeface="Nunito Semi Bold" pitchFamily="34" charset="-122"/>
                <a:cs typeface="Nunito Semi Bold" pitchFamily="34" charset="-120"/>
              </a:rPr>
              <a:t>Sorted Index</a:t>
            </a:r>
            <a:endParaRPr lang="en-US" sz="1200" dirty="0"/>
          </a:p>
        </p:txBody>
      </p:sp>
      <p:sp>
        <p:nvSpPr>
          <p:cNvPr id="28" name="Text 21"/>
          <p:cNvSpPr/>
          <p:nvPr/>
        </p:nvSpPr>
        <p:spPr>
          <a:xfrm>
            <a:off x="852011" y="6807160"/>
            <a:ext cx="7439858" cy="207764"/>
          </a:xfrm>
          <a:prstGeom prst="rect">
            <a:avLst/>
          </a:prstGeom>
          <a:noFill/>
          <a:ln/>
        </p:spPr>
        <p:txBody>
          <a:bodyPr wrap="none" lIns="0" tIns="0" rIns="0" bIns="0" rtlCol="0" anchor="t"/>
          <a:lstStyle/>
          <a:p>
            <a:pPr algn="l" indent="0" marL="0">
              <a:lnSpc>
                <a:spcPts val="1600"/>
              </a:lnSpc>
              <a:buNone/>
            </a:pPr>
            <a:r>
              <a:rPr lang="en-US" sz="1000" dirty="0">
                <a:solidFill>
                  <a:srgbClr val="00002E"/>
                </a:solidFill>
                <a:latin typeface="PT Sans" pitchFamily="34" charset="0"/>
                <a:ea typeface="PT Sans" pitchFamily="34" charset="-122"/>
                <a:cs typeface="PT Sans" pitchFamily="34" charset="-120"/>
              </a:rPr>
              <a:t>Optimizes queries involving range scans and ordering by pre-sorting data on specific columns.</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696635"/>
            <a:ext cx="5664994"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Query Execution Flow</a:t>
            </a:r>
            <a:endParaRPr lang="en-US" sz="4400" dirty="0"/>
          </a:p>
        </p:txBody>
      </p:sp>
      <p:sp>
        <p:nvSpPr>
          <p:cNvPr id="3" name="Text 1"/>
          <p:cNvSpPr/>
          <p:nvPr/>
        </p:nvSpPr>
        <p:spPr>
          <a:xfrm>
            <a:off x="837724" y="1879402"/>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When a query hits Pinot, it undergoes a carefully orchestrated sequence of steps across its distributed components to deliver results with exceptional speed.</a:t>
            </a:r>
            <a:endParaRPr lang="en-US" sz="1850" dirty="0"/>
          </a:p>
        </p:txBody>
      </p:sp>
      <p:sp>
        <p:nvSpPr>
          <p:cNvPr id="4" name="Text 2"/>
          <p:cNvSpPr/>
          <p:nvPr/>
        </p:nvSpPr>
        <p:spPr>
          <a:xfrm>
            <a:off x="837724" y="2914650"/>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Nunito Light" pitchFamily="34" charset="0"/>
                <a:ea typeface="Nunito Light" pitchFamily="34" charset="-122"/>
                <a:cs typeface="Nunito Light" pitchFamily="34" charset="-120"/>
              </a:rPr>
              <a:t>01</a:t>
            </a:r>
            <a:endParaRPr lang="en-US" sz="1850" dirty="0"/>
          </a:p>
        </p:txBody>
      </p:sp>
      <p:sp>
        <p:nvSpPr>
          <p:cNvPr id="5" name="Shape 3"/>
          <p:cNvSpPr/>
          <p:nvPr/>
        </p:nvSpPr>
        <p:spPr>
          <a:xfrm>
            <a:off x="837724" y="3291007"/>
            <a:ext cx="4158734" cy="30480"/>
          </a:xfrm>
          <a:prstGeom prst="rect">
            <a:avLst/>
          </a:prstGeom>
          <a:solidFill>
            <a:srgbClr val="2D4DF2"/>
          </a:solidFill>
          <a:ln/>
        </p:spPr>
      </p:sp>
      <p:sp>
        <p:nvSpPr>
          <p:cNvPr id="6" name="Text 4"/>
          <p:cNvSpPr/>
          <p:nvPr/>
        </p:nvSpPr>
        <p:spPr>
          <a:xfrm>
            <a:off x="837724" y="347162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Client Sends Query</a:t>
            </a:r>
            <a:endParaRPr lang="en-US" sz="2200" dirty="0"/>
          </a:p>
        </p:txBody>
      </p:sp>
      <p:sp>
        <p:nvSpPr>
          <p:cNvPr id="7" name="Text 5"/>
          <p:cNvSpPr/>
          <p:nvPr/>
        </p:nvSpPr>
        <p:spPr>
          <a:xfrm>
            <a:off x="837724" y="3967163"/>
            <a:ext cx="4158734"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An application or user submits an analytical query to the Pinot cluster.</a:t>
            </a:r>
            <a:endParaRPr lang="en-US" sz="1850" dirty="0"/>
          </a:p>
        </p:txBody>
      </p:sp>
      <p:sp>
        <p:nvSpPr>
          <p:cNvPr id="8" name="Text 6"/>
          <p:cNvSpPr/>
          <p:nvPr/>
        </p:nvSpPr>
        <p:spPr>
          <a:xfrm>
            <a:off x="5235773" y="2914650"/>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Nunito Light" pitchFamily="34" charset="0"/>
                <a:ea typeface="Nunito Light" pitchFamily="34" charset="-122"/>
                <a:cs typeface="Nunito Light" pitchFamily="34" charset="-120"/>
              </a:rPr>
              <a:t>02</a:t>
            </a:r>
            <a:endParaRPr lang="en-US" sz="1850" dirty="0"/>
          </a:p>
        </p:txBody>
      </p:sp>
      <p:sp>
        <p:nvSpPr>
          <p:cNvPr id="9" name="Shape 7"/>
          <p:cNvSpPr/>
          <p:nvPr/>
        </p:nvSpPr>
        <p:spPr>
          <a:xfrm>
            <a:off x="5235773" y="3291007"/>
            <a:ext cx="4158734" cy="30480"/>
          </a:xfrm>
          <a:prstGeom prst="rect">
            <a:avLst/>
          </a:prstGeom>
          <a:solidFill>
            <a:srgbClr val="018CE1"/>
          </a:solidFill>
          <a:ln/>
        </p:spPr>
      </p:sp>
      <p:sp>
        <p:nvSpPr>
          <p:cNvPr id="10" name="Text 8"/>
          <p:cNvSpPr/>
          <p:nvPr/>
        </p:nvSpPr>
        <p:spPr>
          <a:xfrm>
            <a:off x="5235773" y="3471624"/>
            <a:ext cx="3807976"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Broker Receives &amp; Dispatches</a:t>
            </a:r>
            <a:endParaRPr lang="en-US" sz="2200" dirty="0"/>
          </a:p>
        </p:txBody>
      </p:sp>
      <p:sp>
        <p:nvSpPr>
          <p:cNvPr id="11" name="Text 9"/>
          <p:cNvSpPr/>
          <p:nvPr/>
        </p:nvSpPr>
        <p:spPr>
          <a:xfrm>
            <a:off x="5235773" y="3967163"/>
            <a:ext cx="4158734"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The Broker parses the query, identifies relevant data segments, and sends sub-queries to appropriate Servers.</a:t>
            </a:r>
            <a:endParaRPr lang="en-US" sz="1850" dirty="0"/>
          </a:p>
        </p:txBody>
      </p:sp>
      <p:sp>
        <p:nvSpPr>
          <p:cNvPr id="12" name="Text 10"/>
          <p:cNvSpPr/>
          <p:nvPr/>
        </p:nvSpPr>
        <p:spPr>
          <a:xfrm>
            <a:off x="9633823" y="2914650"/>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Nunito Light" pitchFamily="34" charset="0"/>
                <a:ea typeface="Nunito Light" pitchFamily="34" charset="-122"/>
                <a:cs typeface="Nunito Light" pitchFamily="34" charset="-120"/>
              </a:rPr>
              <a:t>03</a:t>
            </a:r>
            <a:endParaRPr lang="en-US" sz="1850" dirty="0"/>
          </a:p>
        </p:txBody>
      </p:sp>
      <p:sp>
        <p:nvSpPr>
          <p:cNvPr id="13" name="Shape 11"/>
          <p:cNvSpPr/>
          <p:nvPr/>
        </p:nvSpPr>
        <p:spPr>
          <a:xfrm>
            <a:off x="9633823" y="3291007"/>
            <a:ext cx="4158853" cy="30480"/>
          </a:xfrm>
          <a:prstGeom prst="rect">
            <a:avLst/>
          </a:prstGeom>
          <a:solidFill>
            <a:srgbClr val="DA33BF"/>
          </a:solidFill>
          <a:ln/>
        </p:spPr>
      </p:sp>
      <p:sp>
        <p:nvSpPr>
          <p:cNvPr id="14" name="Text 12"/>
          <p:cNvSpPr/>
          <p:nvPr/>
        </p:nvSpPr>
        <p:spPr>
          <a:xfrm>
            <a:off x="9633823" y="3471624"/>
            <a:ext cx="3747730"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Servers Execute Sub-Queries</a:t>
            </a:r>
            <a:endParaRPr lang="en-US" sz="2200" dirty="0"/>
          </a:p>
        </p:txBody>
      </p:sp>
      <p:sp>
        <p:nvSpPr>
          <p:cNvPr id="15" name="Text 13"/>
          <p:cNvSpPr/>
          <p:nvPr/>
        </p:nvSpPr>
        <p:spPr>
          <a:xfrm>
            <a:off x="9633823" y="3967163"/>
            <a:ext cx="4158853"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Each Server processes its assigned segments in parallel, leveraging indexes for speed.</a:t>
            </a:r>
            <a:endParaRPr lang="en-US" sz="1850" dirty="0"/>
          </a:p>
        </p:txBody>
      </p:sp>
      <p:sp>
        <p:nvSpPr>
          <p:cNvPr id="16" name="Text 14"/>
          <p:cNvSpPr/>
          <p:nvPr/>
        </p:nvSpPr>
        <p:spPr>
          <a:xfrm>
            <a:off x="837724" y="5534978"/>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Nunito Light" pitchFamily="34" charset="0"/>
                <a:ea typeface="Nunito Light" pitchFamily="34" charset="-122"/>
                <a:cs typeface="Nunito Light" pitchFamily="34" charset="-120"/>
              </a:rPr>
              <a:t>04</a:t>
            </a:r>
            <a:endParaRPr lang="en-US" sz="1850" dirty="0"/>
          </a:p>
        </p:txBody>
      </p:sp>
      <p:sp>
        <p:nvSpPr>
          <p:cNvPr id="17" name="Shape 15"/>
          <p:cNvSpPr/>
          <p:nvPr/>
        </p:nvSpPr>
        <p:spPr>
          <a:xfrm>
            <a:off x="837724" y="5911334"/>
            <a:ext cx="6357818" cy="30480"/>
          </a:xfrm>
          <a:prstGeom prst="rect">
            <a:avLst/>
          </a:prstGeom>
          <a:solidFill>
            <a:srgbClr val="2D4DF2"/>
          </a:solidFill>
          <a:ln/>
        </p:spPr>
      </p:sp>
      <p:sp>
        <p:nvSpPr>
          <p:cNvPr id="18" name="Text 16"/>
          <p:cNvSpPr/>
          <p:nvPr/>
        </p:nvSpPr>
        <p:spPr>
          <a:xfrm>
            <a:off x="837724" y="6091952"/>
            <a:ext cx="3459004"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Broker Aggregates Results</a:t>
            </a:r>
            <a:endParaRPr lang="en-US" sz="2200" dirty="0"/>
          </a:p>
        </p:txBody>
      </p:sp>
      <p:sp>
        <p:nvSpPr>
          <p:cNvPr id="19" name="Text 17"/>
          <p:cNvSpPr/>
          <p:nvPr/>
        </p:nvSpPr>
        <p:spPr>
          <a:xfrm>
            <a:off x="837724" y="6587490"/>
            <a:ext cx="6357818"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The Broker receives partial results from all Servers and performs final aggregation.</a:t>
            </a:r>
            <a:endParaRPr lang="en-US" sz="1850" dirty="0"/>
          </a:p>
        </p:txBody>
      </p:sp>
      <p:sp>
        <p:nvSpPr>
          <p:cNvPr id="20" name="Text 18"/>
          <p:cNvSpPr/>
          <p:nvPr/>
        </p:nvSpPr>
        <p:spPr>
          <a:xfrm>
            <a:off x="7434858" y="5534978"/>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Nunito Light" pitchFamily="34" charset="0"/>
                <a:ea typeface="Nunito Light" pitchFamily="34" charset="-122"/>
                <a:cs typeface="Nunito Light" pitchFamily="34" charset="-120"/>
              </a:rPr>
              <a:t>05</a:t>
            </a:r>
            <a:endParaRPr lang="en-US" sz="1850" dirty="0"/>
          </a:p>
        </p:txBody>
      </p:sp>
      <p:sp>
        <p:nvSpPr>
          <p:cNvPr id="21" name="Shape 19"/>
          <p:cNvSpPr/>
          <p:nvPr/>
        </p:nvSpPr>
        <p:spPr>
          <a:xfrm>
            <a:off x="7434858" y="5911334"/>
            <a:ext cx="6357818" cy="30480"/>
          </a:xfrm>
          <a:prstGeom prst="rect">
            <a:avLst/>
          </a:prstGeom>
          <a:solidFill>
            <a:srgbClr val="018CE1"/>
          </a:solidFill>
          <a:ln/>
        </p:spPr>
      </p:sp>
      <p:sp>
        <p:nvSpPr>
          <p:cNvPr id="22" name="Text 20"/>
          <p:cNvSpPr/>
          <p:nvPr/>
        </p:nvSpPr>
        <p:spPr>
          <a:xfrm>
            <a:off x="7434858" y="6091952"/>
            <a:ext cx="3386376"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Results Returned to Client</a:t>
            </a:r>
            <a:endParaRPr lang="en-US" sz="2200" dirty="0"/>
          </a:p>
        </p:txBody>
      </p:sp>
      <p:sp>
        <p:nvSpPr>
          <p:cNvPr id="23" name="Text 21"/>
          <p:cNvSpPr/>
          <p:nvPr/>
        </p:nvSpPr>
        <p:spPr>
          <a:xfrm>
            <a:off x="7434858" y="6587490"/>
            <a:ext cx="6357818"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The final, aggregated query result is sent back to the client in milliseconds.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2026-01-06T11:06:18Z</dcterms:created>
  <dcterms:modified xsi:type="dcterms:W3CDTF">2026-01-06T11:06:18Z</dcterms:modified>
</cp:coreProperties>
</file>